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7"/>
  </p:normalViewPr>
  <p:slideViewPr>
    <p:cSldViewPr snapToGrid="0" snapToObjects="1">
      <p:cViewPr varScale="1">
        <p:scale>
          <a:sx n="60" d="100"/>
          <a:sy n="60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Shape 3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Calibri"/>
      </a:defRPr>
    </a:lvl1pPr>
    <a:lvl2pPr indent="228600" defTabSz="1828800" latinLnBrk="0">
      <a:defRPr sz="2400">
        <a:latin typeface="+mn-lt"/>
        <a:ea typeface="+mn-ea"/>
        <a:cs typeface="+mn-cs"/>
        <a:sym typeface="Calibri"/>
      </a:defRPr>
    </a:lvl2pPr>
    <a:lvl3pPr indent="457200" defTabSz="1828800" latinLnBrk="0">
      <a:defRPr sz="2400">
        <a:latin typeface="+mn-lt"/>
        <a:ea typeface="+mn-ea"/>
        <a:cs typeface="+mn-cs"/>
        <a:sym typeface="Calibri"/>
      </a:defRPr>
    </a:lvl3pPr>
    <a:lvl4pPr indent="685800" defTabSz="1828800" latinLnBrk="0">
      <a:defRPr sz="2400">
        <a:latin typeface="+mn-lt"/>
        <a:ea typeface="+mn-ea"/>
        <a:cs typeface="+mn-cs"/>
        <a:sym typeface="Calibri"/>
      </a:defRPr>
    </a:lvl4pPr>
    <a:lvl5pPr indent="914400" defTabSz="1828800" latinLnBrk="0">
      <a:defRPr sz="2400">
        <a:latin typeface="+mn-lt"/>
        <a:ea typeface="+mn-ea"/>
        <a:cs typeface="+mn-cs"/>
        <a:sym typeface="Calibri"/>
      </a:defRPr>
    </a:lvl5pPr>
    <a:lvl6pPr indent="1143000" defTabSz="1828800" latinLnBrk="0">
      <a:defRPr sz="2400">
        <a:latin typeface="+mn-lt"/>
        <a:ea typeface="+mn-ea"/>
        <a:cs typeface="+mn-cs"/>
        <a:sym typeface="Calibri"/>
      </a:defRPr>
    </a:lvl6pPr>
    <a:lvl7pPr indent="1371600" defTabSz="1828800" latinLnBrk="0">
      <a:defRPr sz="2400">
        <a:latin typeface="+mn-lt"/>
        <a:ea typeface="+mn-ea"/>
        <a:cs typeface="+mn-cs"/>
        <a:sym typeface="Calibri"/>
      </a:defRPr>
    </a:lvl7pPr>
    <a:lvl8pPr indent="1600200" defTabSz="1828800" latinLnBrk="0">
      <a:defRPr sz="2400">
        <a:latin typeface="+mn-lt"/>
        <a:ea typeface="+mn-ea"/>
        <a:cs typeface="+mn-cs"/>
        <a:sym typeface="Calibri"/>
      </a:defRPr>
    </a:lvl8pPr>
    <a:lvl9pPr indent="1828800" defTabSz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794000" y="644525"/>
            <a:ext cx="18288000" cy="9652101"/>
          </a:xfrm>
          <a:prstGeom prst="rect">
            <a:avLst/>
          </a:prstGeom>
        </p:spPr>
        <p:txBody>
          <a:bodyPr anchor="t"/>
          <a:lstStyle>
            <a:lvl1pPr algn="ctr"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225800" y="108362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457200" algn="ctr">
              <a:buSzTx/>
              <a:buFontTx/>
              <a:buNone/>
              <a:defRPr sz="4800"/>
            </a:lvl2pPr>
            <a:lvl3pPr marL="0" indent="914400" algn="ctr">
              <a:buSzTx/>
              <a:buFontTx/>
              <a:buNone/>
              <a:defRPr sz="4800"/>
            </a:lvl3pPr>
            <a:lvl4pPr marL="0" indent="1371600" algn="ctr">
              <a:buSzTx/>
              <a:buFontTx/>
              <a:buNone/>
              <a:defRPr sz="4800"/>
            </a:lvl4pPr>
            <a:lvl5pPr marL="0" indent="1828800" algn="ctr">
              <a:buSzTx/>
              <a:buFont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itle Text"/>
          <p:cNvSpPr txBox="1">
            <a:spLocks noGrp="1"/>
          </p:cNvSpPr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</p:spPr>
        <p:txBody>
          <a:bodyPr lIns="121919" tIns="121919" rIns="121919" bIns="121919" anchor="t"/>
          <a:lstStyle>
            <a:lvl1pPr algn="ctr" defTabSz="2438400">
              <a:lnSpc>
                <a:spcPct val="100000"/>
              </a:lnSpc>
              <a:defRPr sz="10600">
                <a:solidFill>
                  <a:srgbClr val="292834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Title Text</a:t>
            </a:r>
          </a:p>
        </p:txBody>
      </p:sp>
      <p:pic>
        <p:nvPicPr>
          <p:cNvPr id="286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2967" y="13815668"/>
            <a:ext cx="905934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roupapa 2 petit.png" descr="groupapa 2 pet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02873" y="14548882"/>
            <a:ext cx="3772858" cy="2654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54079" y="14755468"/>
            <a:ext cx="3048991" cy="89246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itle Text"/>
          <p:cNvSpPr txBox="1">
            <a:spLocks noGrp="1"/>
          </p:cNvSpPr>
          <p:nvPr>
            <p:ph type="title"/>
          </p:nvPr>
        </p:nvSpPr>
        <p:spPr>
          <a:xfrm>
            <a:off x="14808200" y="13360400"/>
            <a:ext cx="9525000" cy="358776"/>
          </a:xfrm>
          <a:prstGeom prst="rect">
            <a:avLst/>
          </a:prstGeom>
        </p:spPr>
        <p:txBody>
          <a:bodyPr/>
          <a:lstStyle>
            <a:lvl1pPr algn="r">
              <a:defRPr sz="2000" spc="-79" baseline="-15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63464" y="12776834"/>
            <a:ext cx="544137" cy="601981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4360559"/>
            <a:ext cx="945489" cy="94500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828970">
              <a:defRPr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-1" y="-10457"/>
            <a:ext cx="24410720" cy="1368823"/>
          </a:xfrm>
          <a:prstGeom prst="rect">
            <a:avLst/>
          </a:prstGeom>
          <a:solidFill>
            <a:srgbClr val="000000"/>
          </a:solidFill>
          <a:ln w="12700"/>
        </p:spPr>
        <p:txBody>
          <a:bodyPr lIns="0" tIns="0" rIns="0" bIns="0"/>
          <a:lstStyle>
            <a:lvl1pPr indent="359999">
              <a:defRPr sz="7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31307" y="10244810"/>
            <a:ext cx="5035972" cy="308710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 b="1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indent="457189">
              <a:buSzTx/>
              <a:buFontTx/>
              <a:buNone/>
              <a:defRPr sz="3600" b="1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25879" indent="-411479">
              <a:buFontTx/>
              <a:defRPr sz="3600" b="1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indent="-457200">
              <a:buFontTx/>
              <a:defRPr sz="3600" b="1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indent="-457200">
              <a:buFontTx/>
              <a:defRPr sz="3600" b="1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Rectangle 7"/>
          <p:cNvSpPr/>
          <p:nvPr/>
        </p:nvSpPr>
        <p:spPr>
          <a:xfrm>
            <a:off x="6502031" y="1905157"/>
            <a:ext cx="151195" cy="1084125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Rectangle 8"/>
          <p:cNvSpPr/>
          <p:nvPr/>
        </p:nvSpPr>
        <p:spPr>
          <a:xfrm>
            <a:off x="16920184" y="1905157"/>
            <a:ext cx="151195" cy="1084125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ZoneTexte 24"/>
          <p:cNvSpPr txBox="1"/>
          <p:nvPr/>
        </p:nvSpPr>
        <p:spPr>
          <a:xfrm>
            <a:off x="23682918" y="2743931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41" name="ZoneTexte 23"/>
          <p:cNvSpPr txBox="1"/>
          <p:nvPr/>
        </p:nvSpPr>
        <p:spPr>
          <a:xfrm>
            <a:off x="17439854" y="2690235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42" name="Connecteur droit 16"/>
          <p:cNvSpPr/>
          <p:nvPr/>
        </p:nvSpPr>
        <p:spPr>
          <a:xfrm>
            <a:off x="17514354" y="2697885"/>
            <a:ext cx="62532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43" name="Connecteur droit 17"/>
          <p:cNvSpPr/>
          <p:nvPr/>
        </p:nvSpPr>
        <p:spPr>
          <a:xfrm>
            <a:off x="17515622" y="256670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44" name="Connecteur droit 22"/>
          <p:cNvSpPr/>
          <p:nvPr/>
        </p:nvSpPr>
        <p:spPr>
          <a:xfrm>
            <a:off x="23788219" y="256670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45" name="ZoneTexte 27"/>
          <p:cNvSpPr txBox="1"/>
          <p:nvPr/>
        </p:nvSpPr>
        <p:spPr>
          <a:xfrm>
            <a:off x="23671558" y="4693661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46" name="ZoneTexte 28"/>
          <p:cNvSpPr txBox="1"/>
          <p:nvPr/>
        </p:nvSpPr>
        <p:spPr>
          <a:xfrm>
            <a:off x="17428494" y="4639965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47" name="Connecteur droit 30"/>
          <p:cNvSpPr/>
          <p:nvPr/>
        </p:nvSpPr>
        <p:spPr>
          <a:xfrm>
            <a:off x="17502993" y="4647615"/>
            <a:ext cx="6253237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48" name="Connecteur droit 31"/>
          <p:cNvSpPr/>
          <p:nvPr/>
        </p:nvSpPr>
        <p:spPr>
          <a:xfrm>
            <a:off x="17504262" y="451643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49" name="Connecteur droit 32"/>
          <p:cNvSpPr/>
          <p:nvPr/>
        </p:nvSpPr>
        <p:spPr>
          <a:xfrm>
            <a:off x="23776859" y="451643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0" name="ZoneTexte 36"/>
          <p:cNvSpPr txBox="1"/>
          <p:nvPr/>
        </p:nvSpPr>
        <p:spPr>
          <a:xfrm>
            <a:off x="23669518" y="6596379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51" name="ZoneTexte 37"/>
          <p:cNvSpPr txBox="1"/>
          <p:nvPr/>
        </p:nvSpPr>
        <p:spPr>
          <a:xfrm>
            <a:off x="17426454" y="6542683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52" name="Connecteur droit 39"/>
          <p:cNvSpPr/>
          <p:nvPr/>
        </p:nvSpPr>
        <p:spPr>
          <a:xfrm>
            <a:off x="17500953" y="6550333"/>
            <a:ext cx="62532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3" name="Connecteur droit 40"/>
          <p:cNvSpPr/>
          <p:nvPr/>
        </p:nvSpPr>
        <p:spPr>
          <a:xfrm>
            <a:off x="17502222" y="641915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4" name="Connecteur droit 41"/>
          <p:cNvSpPr/>
          <p:nvPr/>
        </p:nvSpPr>
        <p:spPr>
          <a:xfrm>
            <a:off x="23774819" y="641915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5" name="ZoneTexte 43"/>
          <p:cNvSpPr txBox="1"/>
          <p:nvPr/>
        </p:nvSpPr>
        <p:spPr>
          <a:xfrm>
            <a:off x="23658159" y="8546110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56" name="ZoneTexte 44"/>
          <p:cNvSpPr txBox="1"/>
          <p:nvPr/>
        </p:nvSpPr>
        <p:spPr>
          <a:xfrm>
            <a:off x="17415095" y="8492413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57" name="Connecteur droit 46"/>
          <p:cNvSpPr/>
          <p:nvPr/>
        </p:nvSpPr>
        <p:spPr>
          <a:xfrm>
            <a:off x="17489594" y="8500064"/>
            <a:ext cx="62532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8" name="Connecteur droit 47"/>
          <p:cNvSpPr/>
          <p:nvPr/>
        </p:nvSpPr>
        <p:spPr>
          <a:xfrm>
            <a:off x="17490863" y="836888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9" name="Connecteur droit 48"/>
          <p:cNvSpPr/>
          <p:nvPr/>
        </p:nvSpPr>
        <p:spPr>
          <a:xfrm>
            <a:off x="23763460" y="836888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0" name="ZoneTexte 52"/>
          <p:cNvSpPr txBox="1"/>
          <p:nvPr/>
        </p:nvSpPr>
        <p:spPr>
          <a:xfrm>
            <a:off x="23656115" y="10448827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61" name="ZoneTexte 53"/>
          <p:cNvSpPr txBox="1"/>
          <p:nvPr/>
        </p:nvSpPr>
        <p:spPr>
          <a:xfrm>
            <a:off x="17413051" y="10395131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62" name="Connecteur droit 55"/>
          <p:cNvSpPr/>
          <p:nvPr/>
        </p:nvSpPr>
        <p:spPr>
          <a:xfrm>
            <a:off x="17487551" y="10402781"/>
            <a:ext cx="62532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3" name="Connecteur droit 56"/>
          <p:cNvSpPr/>
          <p:nvPr/>
        </p:nvSpPr>
        <p:spPr>
          <a:xfrm>
            <a:off x="17488819" y="10271597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4" name="Connecteur droit 57"/>
          <p:cNvSpPr/>
          <p:nvPr/>
        </p:nvSpPr>
        <p:spPr>
          <a:xfrm>
            <a:off x="23761416" y="10271597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5" name="ZoneTexte 59"/>
          <p:cNvSpPr txBox="1"/>
          <p:nvPr/>
        </p:nvSpPr>
        <p:spPr>
          <a:xfrm>
            <a:off x="23644758" y="12398557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66" name="ZoneTexte 60"/>
          <p:cNvSpPr txBox="1"/>
          <p:nvPr/>
        </p:nvSpPr>
        <p:spPr>
          <a:xfrm>
            <a:off x="17401694" y="12344861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67" name="Connecteur droit 62"/>
          <p:cNvSpPr/>
          <p:nvPr/>
        </p:nvSpPr>
        <p:spPr>
          <a:xfrm>
            <a:off x="17476193" y="12352511"/>
            <a:ext cx="6253237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8" name="Connecteur droit 63"/>
          <p:cNvSpPr/>
          <p:nvPr/>
        </p:nvSpPr>
        <p:spPr>
          <a:xfrm>
            <a:off x="17477462" y="12221328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9" name="Connecteur droit 64"/>
          <p:cNvSpPr/>
          <p:nvPr/>
        </p:nvSpPr>
        <p:spPr>
          <a:xfrm>
            <a:off x="23750059" y="12221328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ERSON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192356" y="141944"/>
            <a:ext cx="23999288" cy="1368822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 lIns="0" tIns="0" rIns="0" bIns="0"/>
          <a:lstStyle>
            <a:lvl1pPr indent="359999">
              <a:defRPr sz="7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8" name="Rectangle 7"/>
          <p:cNvSpPr/>
          <p:nvPr/>
        </p:nvSpPr>
        <p:spPr>
          <a:xfrm>
            <a:off x="5740031" y="1905157"/>
            <a:ext cx="161622" cy="1158892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" name="Rectangle 8"/>
          <p:cNvSpPr/>
          <p:nvPr/>
        </p:nvSpPr>
        <p:spPr>
          <a:xfrm>
            <a:off x="17097984" y="1905157"/>
            <a:ext cx="161622" cy="1158892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ZoneTexte 24"/>
          <p:cNvSpPr txBox="1"/>
          <p:nvPr/>
        </p:nvSpPr>
        <p:spPr>
          <a:xfrm>
            <a:off x="23682918" y="2743931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81" name="ZoneTexte 23"/>
          <p:cNvSpPr txBox="1"/>
          <p:nvPr/>
        </p:nvSpPr>
        <p:spPr>
          <a:xfrm>
            <a:off x="17439854" y="2690235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82" name="Connecteur droit 16"/>
          <p:cNvSpPr/>
          <p:nvPr/>
        </p:nvSpPr>
        <p:spPr>
          <a:xfrm>
            <a:off x="17514354" y="2697885"/>
            <a:ext cx="62532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3" name="Connecteur droit 17"/>
          <p:cNvSpPr/>
          <p:nvPr/>
        </p:nvSpPr>
        <p:spPr>
          <a:xfrm>
            <a:off x="17515622" y="256670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4" name="Connecteur droit 22"/>
          <p:cNvSpPr/>
          <p:nvPr/>
        </p:nvSpPr>
        <p:spPr>
          <a:xfrm>
            <a:off x="23788219" y="256670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5" name="ZoneTexte 27"/>
          <p:cNvSpPr txBox="1"/>
          <p:nvPr/>
        </p:nvSpPr>
        <p:spPr>
          <a:xfrm>
            <a:off x="23671558" y="4693661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86" name="ZoneTexte 28"/>
          <p:cNvSpPr txBox="1"/>
          <p:nvPr/>
        </p:nvSpPr>
        <p:spPr>
          <a:xfrm>
            <a:off x="17428494" y="4639965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87" name="Connecteur droit 30"/>
          <p:cNvSpPr/>
          <p:nvPr/>
        </p:nvSpPr>
        <p:spPr>
          <a:xfrm>
            <a:off x="17502993" y="4647615"/>
            <a:ext cx="6253237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8" name="Connecteur droit 31"/>
          <p:cNvSpPr/>
          <p:nvPr/>
        </p:nvSpPr>
        <p:spPr>
          <a:xfrm>
            <a:off x="17504262" y="451643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9" name="Connecteur droit 32"/>
          <p:cNvSpPr/>
          <p:nvPr/>
        </p:nvSpPr>
        <p:spPr>
          <a:xfrm>
            <a:off x="23776859" y="451643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90" name="ZoneTexte 36"/>
          <p:cNvSpPr txBox="1"/>
          <p:nvPr/>
        </p:nvSpPr>
        <p:spPr>
          <a:xfrm>
            <a:off x="23669518" y="6596379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91" name="ZoneTexte 37"/>
          <p:cNvSpPr txBox="1"/>
          <p:nvPr/>
        </p:nvSpPr>
        <p:spPr>
          <a:xfrm>
            <a:off x="17426454" y="6542683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92" name="Connecteur droit 39"/>
          <p:cNvSpPr/>
          <p:nvPr/>
        </p:nvSpPr>
        <p:spPr>
          <a:xfrm>
            <a:off x="17500953" y="6550333"/>
            <a:ext cx="62532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93" name="Connecteur droit 40"/>
          <p:cNvSpPr/>
          <p:nvPr/>
        </p:nvSpPr>
        <p:spPr>
          <a:xfrm>
            <a:off x="17502222" y="641915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94" name="Connecteur droit 41"/>
          <p:cNvSpPr/>
          <p:nvPr/>
        </p:nvSpPr>
        <p:spPr>
          <a:xfrm>
            <a:off x="23774819" y="641915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95" name="ZoneTexte 43"/>
          <p:cNvSpPr txBox="1"/>
          <p:nvPr/>
        </p:nvSpPr>
        <p:spPr>
          <a:xfrm>
            <a:off x="23658159" y="8546110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96" name="ZoneTexte 44"/>
          <p:cNvSpPr txBox="1"/>
          <p:nvPr/>
        </p:nvSpPr>
        <p:spPr>
          <a:xfrm>
            <a:off x="17415095" y="8492413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97" name="Connecteur droit 46"/>
          <p:cNvSpPr/>
          <p:nvPr/>
        </p:nvSpPr>
        <p:spPr>
          <a:xfrm>
            <a:off x="17489594" y="8500064"/>
            <a:ext cx="62532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98" name="Connecteur droit 47"/>
          <p:cNvSpPr/>
          <p:nvPr/>
        </p:nvSpPr>
        <p:spPr>
          <a:xfrm>
            <a:off x="17490863" y="836888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99" name="Connecteur droit 48"/>
          <p:cNvSpPr/>
          <p:nvPr/>
        </p:nvSpPr>
        <p:spPr>
          <a:xfrm>
            <a:off x="23763460" y="836888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0" name="ZoneTexte 52"/>
          <p:cNvSpPr txBox="1"/>
          <p:nvPr/>
        </p:nvSpPr>
        <p:spPr>
          <a:xfrm>
            <a:off x="23656115" y="10448827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01" name="ZoneTexte 53"/>
          <p:cNvSpPr txBox="1"/>
          <p:nvPr/>
        </p:nvSpPr>
        <p:spPr>
          <a:xfrm>
            <a:off x="17413051" y="10395131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02" name="Connecteur droit 55"/>
          <p:cNvSpPr/>
          <p:nvPr/>
        </p:nvSpPr>
        <p:spPr>
          <a:xfrm>
            <a:off x="17487551" y="10402781"/>
            <a:ext cx="62532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3" name="Connecteur droit 56"/>
          <p:cNvSpPr/>
          <p:nvPr/>
        </p:nvSpPr>
        <p:spPr>
          <a:xfrm>
            <a:off x="17488819" y="10271597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4" name="Connecteur droit 57"/>
          <p:cNvSpPr/>
          <p:nvPr/>
        </p:nvSpPr>
        <p:spPr>
          <a:xfrm>
            <a:off x="23761416" y="10271597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5" name="ZoneTexte 59"/>
          <p:cNvSpPr txBox="1"/>
          <p:nvPr/>
        </p:nvSpPr>
        <p:spPr>
          <a:xfrm>
            <a:off x="23644758" y="12398557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06" name="ZoneTexte 60"/>
          <p:cNvSpPr txBox="1"/>
          <p:nvPr/>
        </p:nvSpPr>
        <p:spPr>
          <a:xfrm>
            <a:off x="17401694" y="12344861"/>
            <a:ext cx="127001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07" name="Connecteur droit 62"/>
          <p:cNvSpPr/>
          <p:nvPr/>
        </p:nvSpPr>
        <p:spPr>
          <a:xfrm>
            <a:off x="17476193" y="12352511"/>
            <a:ext cx="6253237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8" name="Connecteur droit 63"/>
          <p:cNvSpPr/>
          <p:nvPr/>
        </p:nvSpPr>
        <p:spPr>
          <a:xfrm>
            <a:off x="17477462" y="12221328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9" name="Connecteur droit 64"/>
          <p:cNvSpPr/>
          <p:nvPr/>
        </p:nvSpPr>
        <p:spPr>
          <a:xfrm>
            <a:off x="23750059" y="12221328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11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2152" y="1767839"/>
            <a:ext cx="5798453" cy="761551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itle Text"/>
          <p:cNvSpPr txBox="1"/>
          <p:nvPr/>
        </p:nvSpPr>
        <p:spPr>
          <a:xfrm>
            <a:off x="192356" y="1853922"/>
            <a:ext cx="2770345" cy="3823277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indent="359999">
              <a:lnSpc>
                <a:spcPct val="90000"/>
              </a:lnSpc>
              <a:defRPr sz="7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-88386" y="-10457"/>
            <a:ext cx="24499105" cy="1368823"/>
          </a:xfrm>
          <a:prstGeom prst="rect">
            <a:avLst/>
          </a:prstGeom>
          <a:solidFill>
            <a:schemeClr val="accent1"/>
          </a:solidFill>
          <a:ln w="12700"/>
        </p:spPr>
        <p:txBody>
          <a:bodyPr lIns="0" tIns="0" rIns="0" bIns="0"/>
          <a:lstStyle>
            <a:lvl1pPr>
              <a:defRPr sz="7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416" y="10244810"/>
            <a:ext cx="6772675" cy="308710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indent="457189">
              <a:buSzTx/>
              <a:buFontTx/>
              <a:buNone/>
              <a:defRPr sz="4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indent="-457200">
              <a:buFontTx/>
              <a:defRPr sz="4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79600" indent="-508000">
              <a:buFontTx/>
              <a:defRPr sz="4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336800" indent="-508000">
              <a:buFontTx/>
              <a:defRPr sz="4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Rectangle 58"/>
          <p:cNvSpPr/>
          <p:nvPr/>
        </p:nvSpPr>
        <p:spPr>
          <a:xfrm>
            <a:off x="7464476" y="1905157"/>
            <a:ext cx="151195" cy="1084125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Rectangle 65"/>
          <p:cNvSpPr/>
          <p:nvPr/>
        </p:nvSpPr>
        <p:spPr>
          <a:xfrm>
            <a:off x="17217139" y="1905157"/>
            <a:ext cx="151195" cy="1084125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4000" b="1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23" name="ZoneTexte 24"/>
          <p:cNvSpPr txBox="1"/>
          <p:nvPr/>
        </p:nvSpPr>
        <p:spPr>
          <a:xfrm>
            <a:off x="23912594" y="2694503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24" name="ZoneTexte 23"/>
          <p:cNvSpPr txBox="1"/>
          <p:nvPr/>
        </p:nvSpPr>
        <p:spPr>
          <a:xfrm>
            <a:off x="17669530" y="2640807"/>
            <a:ext cx="143472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25" name="ZoneTexte 12"/>
          <p:cNvSpPr txBox="1"/>
          <p:nvPr/>
        </p:nvSpPr>
        <p:spPr>
          <a:xfrm>
            <a:off x="17414264" y="1744087"/>
            <a:ext cx="179101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Revenus</a:t>
            </a:r>
          </a:p>
        </p:txBody>
      </p:sp>
      <p:sp>
        <p:nvSpPr>
          <p:cNvPr id="126" name="Connecteur droit 16"/>
          <p:cNvSpPr/>
          <p:nvPr/>
        </p:nvSpPr>
        <p:spPr>
          <a:xfrm>
            <a:off x="17744030" y="2648457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27" name="Connecteur droit 17"/>
          <p:cNvSpPr/>
          <p:nvPr/>
        </p:nvSpPr>
        <p:spPr>
          <a:xfrm>
            <a:off x="17745297" y="2517274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28" name="Connecteur droit 22"/>
          <p:cNvSpPr/>
          <p:nvPr/>
        </p:nvSpPr>
        <p:spPr>
          <a:xfrm>
            <a:off x="24017894" y="2517274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29" name="ZoneTexte 27"/>
          <p:cNvSpPr txBox="1"/>
          <p:nvPr/>
        </p:nvSpPr>
        <p:spPr>
          <a:xfrm>
            <a:off x="23901234" y="4429519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30" name="ZoneTexte 28"/>
          <p:cNvSpPr txBox="1"/>
          <p:nvPr/>
        </p:nvSpPr>
        <p:spPr>
          <a:xfrm>
            <a:off x="17658170" y="4375823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31" name="ZoneTexte 29"/>
          <p:cNvSpPr txBox="1"/>
          <p:nvPr/>
        </p:nvSpPr>
        <p:spPr>
          <a:xfrm>
            <a:off x="17402903" y="3481861"/>
            <a:ext cx="973853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Ville</a:t>
            </a:r>
          </a:p>
        </p:txBody>
      </p:sp>
      <p:sp>
        <p:nvSpPr>
          <p:cNvPr id="132" name="Connecteur droit 30"/>
          <p:cNvSpPr/>
          <p:nvPr/>
        </p:nvSpPr>
        <p:spPr>
          <a:xfrm>
            <a:off x="17732669" y="4383473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33" name="Connecteur droit 31"/>
          <p:cNvSpPr/>
          <p:nvPr/>
        </p:nvSpPr>
        <p:spPr>
          <a:xfrm>
            <a:off x="17733936" y="425229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34" name="Connecteur droit 32"/>
          <p:cNvSpPr/>
          <p:nvPr/>
        </p:nvSpPr>
        <p:spPr>
          <a:xfrm>
            <a:off x="24006535" y="425229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35" name="ZoneTexte 36"/>
          <p:cNvSpPr txBox="1"/>
          <p:nvPr/>
        </p:nvSpPr>
        <p:spPr>
          <a:xfrm>
            <a:off x="23899193" y="6189738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36" name="ZoneTexte 37"/>
          <p:cNvSpPr txBox="1"/>
          <p:nvPr/>
        </p:nvSpPr>
        <p:spPr>
          <a:xfrm>
            <a:off x="17656130" y="6136042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37" name="ZoneTexte 38"/>
          <p:cNvSpPr txBox="1"/>
          <p:nvPr/>
        </p:nvSpPr>
        <p:spPr>
          <a:xfrm>
            <a:off x="17400863" y="5200096"/>
            <a:ext cx="238236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Fréquences</a:t>
            </a:r>
          </a:p>
        </p:txBody>
      </p:sp>
      <p:sp>
        <p:nvSpPr>
          <p:cNvPr id="138" name="Connecteur droit 39"/>
          <p:cNvSpPr/>
          <p:nvPr/>
        </p:nvSpPr>
        <p:spPr>
          <a:xfrm>
            <a:off x="17730629" y="6143692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39" name="Connecteur droit 40"/>
          <p:cNvSpPr/>
          <p:nvPr/>
        </p:nvSpPr>
        <p:spPr>
          <a:xfrm>
            <a:off x="17731896" y="6012509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40" name="Connecteur droit 41"/>
          <p:cNvSpPr/>
          <p:nvPr/>
        </p:nvSpPr>
        <p:spPr>
          <a:xfrm>
            <a:off x="24004495" y="6012509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41" name="ZoneTexte 43"/>
          <p:cNvSpPr txBox="1"/>
          <p:nvPr/>
        </p:nvSpPr>
        <p:spPr>
          <a:xfrm>
            <a:off x="23887833" y="7900040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42" name="ZoneTexte 44"/>
          <p:cNvSpPr txBox="1"/>
          <p:nvPr/>
        </p:nvSpPr>
        <p:spPr>
          <a:xfrm>
            <a:off x="17644769" y="7846344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43" name="ZoneTexte 45"/>
          <p:cNvSpPr txBox="1"/>
          <p:nvPr/>
        </p:nvSpPr>
        <p:spPr>
          <a:xfrm>
            <a:off x="17389504" y="6980818"/>
            <a:ext cx="356346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Niveau Technique</a:t>
            </a:r>
          </a:p>
        </p:txBody>
      </p:sp>
      <p:sp>
        <p:nvSpPr>
          <p:cNvPr id="144" name="Connecteur droit 46"/>
          <p:cNvSpPr/>
          <p:nvPr/>
        </p:nvSpPr>
        <p:spPr>
          <a:xfrm>
            <a:off x="17719270" y="7853994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45" name="Connecteur droit 47"/>
          <p:cNvSpPr/>
          <p:nvPr/>
        </p:nvSpPr>
        <p:spPr>
          <a:xfrm>
            <a:off x="17720536" y="772281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46" name="Connecteur droit 48"/>
          <p:cNvSpPr/>
          <p:nvPr/>
        </p:nvSpPr>
        <p:spPr>
          <a:xfrm>
            <a:off x="23993134" y="772281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47" name="ZoneTexte 52"/>
          <p:cNvSpPr txBox="1"/>
          <p:nvPr/>
        </p:nvSpPr>
        <p:spPr>
          <a:xfrm>
            <a:off x="23885791" y="9663149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48" name="ZoneTexte 53"/>
          <p:cNvSpPr txBox="1"/>
          <p:nvPr/>
        </p:nvSpPr>
        <p:spPr>
          <a:xfrm>
            <a:off x="17642727" y="9609453"/>
            <a:ext cx="143472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49" name="ZoneTexte 54"/>
          <p:cNvSpPr txBox="1"/>
          <p:nvPr/>
        </p:nvSpPr>
        <p:spPr>
          <a:xfrm>
            <a:off x="17387462" y="8690778"/>
            <a:ext cx="2773681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Usage mobile</a:t>
            </a:r>
          </a:p>
        </p:txBody>
      </p:sp>
      <p:sp>
        <p:nvSpPr>
          <p:cNvPr id="150" name="Connecteur droit 55"/>
          <p:cNvSpPr/>
          <p:nvPr/>
        </p:nvSpPr>
        <p:spPr>
          <a:xfrm>
            <a:off x="17717228" y="9617103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1" name="Connecteur droit 56"/>
          <p:cNvSpPr/>
          <p:nvPr/>
        </p:nvSpPr>
        <p:spPr>
          <a:xfrm>
            <a:off x="17718494" y="948592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2" name="Connecteur droit 57"/>
          <p:cNvSpPr/>
          <p:nvPr/>
        </p:nvSpPr>
        <p:spPr>
          <a:xfrm>
            <a:off x="23991092" y="948592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3" name="ZoneTexte 59"/>
          <p:cNvSpPr txBox="1"/>
          <p:nvPr/>
        </p:nvSpPr>
        <p:spPr>
          <a:xfrm>
            <a:off x="23874434" y="11399129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54" name="ZoneTexte 60"/>
          <p:cNvSpPr txBox="1"/>
          <p:nvPr/>
        </p:nvSpPr>
        <p:spPr>
          <a:xfrm>
            <a:off x="17631370" y="11345433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55" name="ZoneTexte 61"/>
          <p:cNvSpPr txBox="1"/>
          <p:nvPr/>
        </p:nvSpPr>
        <p:spPr>
          <a:xfrm>
            <a:off x="17376103" y="10405765"/>
            <a:ext cx="2206745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Know How</a:t>
            </a:r>
          </a:p>
        </p:txBody>
      </p:sp>
      <p:sp>
        <p:nvSpPr>
          <p:cNvPr id="156" name="Connecteur droit 62"/>
          <p:cNvSpPr/>
          <p:nvPr/>
        </p:nvSpPr>
        <p:spPr>
          <a:xfrm>
            <a:off x="17705869" y="11353083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7" name="Connecteur droit 63"/>
          <p:cNvSpPr/>
          <p:nvPr/>
        </p:nvSpPr>
        <p:spPr>
          <a:xfrm>
            <a:off x="17707136" y="1122190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8" name="Connecteur droit 64"/>
          <p:cNvSpPr/>
          <p:nvPr/>
        </p:nvSpPr>
        <p:spPr>
          <a:xfrm>
            <a:off x="23979735" y="1122190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9" name="Text Placeholder 4"/>
          <p:cNvSpPr>
            <a:spLocks noGrp="1"/>
          </p:cNvSpPr>
          <p:nvPr>
            <p:ph type="body" sz="half" idx="13"/>
          </p:nvPr>
        </p:nvSpPr>
        <p:spPr>
          <a:xfrm>
            <a:off x="9400031" y="1682574"/>
            <a:ext cx="7572727" cy="1203342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</p:txBody>
      </p:sp>
      <p:pic>
        <p:nvPicPr>
          <p:cNvPr id="160" name="Picture 105" descr="Picture 10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0952" y="1640839"/>
            <a:ext cx="8753857" cy="1149705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Box 106"/>
          <p:cNvSpPr txBox="1"/>
          <p:nvPr/>
        </p:nvSpPr>
        <p:spPr>
          <a:xfrm>
            <a:off x="9" y="6151415"/>
            <a:ext cx="870666" cy="130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t>« </a:t>
            </a:r>
          </a:p>
        </p:txBody>
      </p:sp>
      <p:sp>
        <p:nvSpPr>
          <p:cNvPr id="162" name="TextBox 107"/>
          <p:cNvSpPr txBox="1"/>
          <p:nvPr/>
        </p:nvSpPr>
        <p:spPr>
          <a:xfrm>
            <a:off x="6697032" y="6183481"/>
            <a:ext cx="663943" cy="130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t>»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-88386" y="-10457"/>
            <a:ext cx="24499105" cy="1368823"/>
          </a:xfrm>
          <a:prstGeom prst="rect">
            <a:avLst/>
          </a:prstGeom>
          <a:solidFill>
            <a:srgbClr val="942093"/>
          </a:solidFill>
          <a:ln w="12700"/>
        </p:spPr>
        <p:txBody>
          <a:bodyPr lIns="0" tIns="0" rIns="0" bIns="0"/>
          <a:lstStyle>
            <a:lvl1pPr>
              <a:defRPr sz="7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416" y="10244810"/>
            <a:ext cx="6772675" cy="308710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indent="457189">
              <a:buSzTx/>
              <a:buFontTx/>
              <a:buNone/>
              <a:defRPr sz="4000" b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indent="-457200">
              <a:buFontTx/>
              <a:defRPr sz="4000" b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79600" indent="-508000">
              <a:buFontTx/>
              <a:defRPr sz="4000" b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336800" indent="-508000">
              <a:buFontTx/>
              <a:defRPr sz="4000" b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Rectangle 7"/>
          <p:cNvSpPr/>
          <p:nvPr/>
        </p:nvSpPr>
        <p:spPr>
          <a:xfrm>
            <a:off x="7464476" y="1905157"/>
            <a:ext cx="151195" cy="10841256"/>
          </a:xfrm>
          <a:prstGeom prst="rect">
            <a:avLst/>
          </a:prstGeom>
          <a:solidFill>
            <a:srgbClr val="942093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" name="Rectangle 8"/>
          <p:cNvSpPr/>
          <p:nvPr/>
        </p:nvSpPr>
        <p:spPr>
          <a:xfrm>
            <a:off x="17217139" y="1905157"/>
            <a:ext cx="151195" cy="10841256"/>
          </a:xfrm>
          <a:prstGeom prst="rect">
            <a:avLst/>
          </a:prstGeom>
          <a:solidFill>
            <a:srgbClr val="942093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4000" b="1">
                <a:solidFill>
                  <a:srgbClr val="942093"/>
                </a:solidFill>
              </a:defRPr>
            </a:pPr>
            <a:endParaRPr/>
          </a:p>
        </p:txBody>
      </p:sp>
      <p:sp>
        <p:nvSpPr>
          <p:cNvPr id="174" name="ZoneTexte 24"/>
          <p:cNvSpPr txBox="1"/>
          <p:nvPr/>
        </p:nvSpPr>
        <p:spPr>
          <a:xfrm>
            <a:off x="23912594" y="2694503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75" name="ZoneTexte 23"/>
          <p:cNvSpPr txBox="1"/>
          <p:nvPr/>
        </p:nvSpPr>
        <p:spPr>
          <a:xfrm>
            <a:off x="17669530" y="2640807"/>
            <a:ext cx="143472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76" name="ZoneTexte 12"/>
          <p:cNvSpPr txBox="1"/>
          <p:nvPr/>
        </p:nvSpPr>
        <p:spPr>
          <a:xfrm>
            <a:off x="17414264" y="1744087"/>
            <a:ext cx="179101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Revenus</a:t>
            </a:r>
          </a:p>
        </p:txBody>
      </p:sp>
      <p:sp>
        <p:nvSpPr>
          <p:cNvPr id="177" name="Connecteur droit 16"/>
          <p:cNvSpPr/>
          <p:nvPr/>
        </p:nvSpPr>
        <p:spPr>
          <a:xfrm>
            <a:off x="17744030" y="2648457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78" name="Connecteur droit 17"/>
          <p:cNvSpPr/>
          <p:nvPr/>
        </p:nvSpPr>
        <p:spPr>
          <a:xfrm>
            <a:off x="17745297" y="2517274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79" name="Connecteur droit 22"/>
          <p:cNvSpPr/>
          <p:nvPr/>
        </p:nvSpPr>
        <p:spPr>
          <a:xfrm>
            <a:off x="24017894" y="2517274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80" name="ZoneTexte 27"/>
          <p:cNvSpPr txBox="1"/>
          <p:nvPr/>
        </p:nvSpPr>
        <p:spPr>
          <a:xfrm>
            <a:off x="23901234" y="4429519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81" name="ZoneTexte 28"/>
          <p:cNvSpPr txBox="1"/>
          <p:nvPr/>
        </p:nvSpPr>
        <p:spPr>
          <a:xfrm>
            <a:off x="17658170" y="4375823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82" name="ZoneTexte 29"/>
          <p:cNvSpPr txBox="1"/>
          <p:nvPr/>
        </p:nvSpPr>
        <p:spPr>
          <a:xfrm>
            <a:off x="17402903" y="3481861"/>
            <a:ext cx="973853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Ville</a:t>
            </a:r>
          </a:p>
        </p:txBody>
      </p:sp>
      <p:sp>
        <p:nvSpPr>
          <p:cNvPr id="183" name="Connecteur droit 30"/>
          <p:cNvSpPr/>
          <p:nvPr/>
        </p:nvSpPr>
        <p:spPr>
          <a:xfrm>
            <a:off x="17732669" y="4383473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84" name="Connecteur droit 31"/>
          <p:cNvSpPr/>
          <p:nvPr/>
        </p:nvSpPr>
        <p:spPr>
          <a:xfrm>
            <a:off x="17733936" y="425229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85" name="Connecteur droit 32"/>
          <p:cNvSpPr/>
          <p:nvPr/>
        </p:nvSpPr>
        <p:spPr>
          <a:xfrm>
            <a:off x="24006535" y="425229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86" name="ZoneTexte 36"/>
          <p:cNvSpPr txBox="1"/>
          <p:nvPr/>
        </p:nvSpPr>
        <p:spPr>
          <a:xfrm>
            <a:off x="23899193" y="6189738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87" name="ZoneTexte 37"/>
          <p:cNvSpPr txBox="1"/>
          <p:nvPr/>
        </p:nvSpPr>
        <p:spPr>
          <a:xfrm>
            <a:off x="17656130" y="6136042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88" name="ZoneTexte 38"/>
          <p:cNvSpPr txBox="1"/>
          <p:nvPr/>
        </p:nvSpPr>
        <p:spPr>
          <a:xfrm>
            <a:off x="17400863" y="5200096"/>
            <a:ext cx="238236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Fréquences</a:t>
            </a:r>
          </a:p>
        </p:txBody>
      </p:sp>
      <p:sp>
        <p:nvSpPr>
          <p:cNvPr id="189" name="Connecteur droit 39"/>
          <p:cNvSpPr/>
          <p:nvPr/>
        </p:nvSpPr>
        <p:spPr>
          <a:xfrm>
            <a:off x="17730629" y="6143692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90" name="Connecteur droit 40"/>
          <p:cNvSpPr/>
          <p:nvPr/>
        </p:nvSpPr>
        <p:spPr>
          <a:xfrm>
            <a:off x="17731896" y="6012509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91" name="Connecteur droit 41"/>
          <p:cNvSpPr/>
          <p:nvPr/>
        </p:nvSpPr>
        <p:spPr>
          <a:xfrm>
            <a:off x="24004495" y="6012509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92" name="ZoneTexte 43"/>
          <p:cNvSpPr txBox="1"/>
          <p:nvPr/>
        </p:nvSpPr>
        <p:spPr>
          <a:xfrm>
            <a:off x="23887833" y="7900040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93" name="ZoneTexte 44"/>
          <p:cNvSpPr txBox="1"/>
          <p:nvPr/>
        </p:nvSpPr>
        <p:spPr>
          <a:xfrm>
            <a:off x="17644769" y="7846344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194" name="ZoneTexte 45"/>
          <p:cNvSpPr txBox="1"/>
          <p:nvPr/>
        </p:nvSpPr>
        <p:spPr>
          <a:xfrm>
            <a:off x="17389504" y="6980818"/>
            <a:ext cx="356346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Niveau Technique</a:t>
            </a:r>
          </a:p>
        </p:txBody>
      </p:sp>
      <p:sp>
        <p:nvSpPr>
          <p:cNvPr id="195" name="Connecteur droit 46"/>
          <p:cNvSpPr/>
          <p:nvPr/>
        </p:nvSpPr>
        <p:spPr>
          <a:xfrm>
            <a:off x="17719270" y="7853994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96" name="Connecteur droit 47"/>
          <p:cNvSpPr/>
          <p:nvPr/>
        </p:nvSpPr>
        <p:spPr>
          <a:xfrm>
            <a:off x="17720536" y="772281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97" name="Connecteur droit 48"/>
          <p:cNvSpPr/>
          <p:nvPr/>
        </p:nvSpPr>
        <p:spPr>
          <a:xfrm>
            <a:off x="23993134" y="772281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98" name="ZoneTexte 52"/>
          <p:cNvSpPr txBox="1"/>
          <p:nvPr/>
        </p:nvSpPr>
        <p:spPr>
          <a:xfrm>
            <a:off x="23885791" y="9663149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199" name="ZoneTexte 53"/>
          <p:cNvSpPr txBox="1"/>
          <p:nvPr/>
        </p:nvSpPr>
        <p:spPr>
          <a:xfrm>
            <a:off x="17642727" y="9609453"/>
            <a:ext cx="143472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200" name="ZoneTexte 54"/>
          <p:cNvSpPr txBox="1"/>
          <p:nvPr/>
        </p:nvSpPr>
        <p:spPr>
          <a:xfrm>
            <a:off x="17387462" y="8690778"/>
            <a:ext cx="2773681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Usage mobile</a:t>
            </a:r>
          </a:p>
        </p:txBody>
      </p:sp>
      <p:sp>
        <p:nvSpPr>
          <p:cNvPr id="201" name="Connecteur droit 55"/>
          <p:cNvSpPr/>
          <p:nvPr/>
        </p:nvSpPr>
        <p:spPr>
          <a:xfrm>
            <a:off x="17717228" y="9617103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02" name="Connecteur droit 56"/>
          <p:cNvSpPr/>
          <p:nvPr/>
        </p:nvSpPr>
        <p:spPr>
          <a:xfrm>
            <a:off x="17718494" y="948592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03" name="Connecteur droit 57"/>
          <p:cNvSpPr/>
          <p:nvPr/>
        </p:nvSpPr>
        <p:spPr>
          <a:xfrm>
            <a:off x="23991092" y="948592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04" name="ZoneTexte 59"/>
          <p:cNvSpPr txBox="1"/>
          <p:nvPr/>
        </p:nvSpPr>
        <p:spPr>
          <a:xfrm>
            <a:off x="23874434" y="11399129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205" name="ZoneTexte 60"/>
          <p:cNvSpPr txBox="1"/>
          <p:nvPr/>
        </p:nvSpPr>
        <p:spPr>
          <a:xfrm>
            <a:off x="17631370" y="11345433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206" name="ZoneTexte 61"/>
          <p:cNvSpPr txBox="1"/>
          <p:nvPr/>
        </p:nvSpPr>
        <p:spPr>
          <a:xfrm>
            <a:off x="17376103" y="10405765"/>
            <a:ext cx="2206745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Know How</a:t>
            </a:r>
          </a:p>
        </p:txBody>
      </p:sp>
      <p:sp>
        <p:nvSpPr>
          <p:cNvPr id="207" name="Connecteur droit 62"/>
          <p:cNvSpPr/>
          <p:nvPr/>
        </p:nvSpPr>
        <p:spPr>
          <a:xfrm>
            <a:off x="17705869" y="11353083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08" name="Connecteur droit 63"/>
          <p:cNvSpPr/>
          <p:nvPr/>
        </p:nvSpPr>
        <p:spPr>
          <a:xfrm>
            <a:off x="17707136" y="1122190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09" name="Connecteur droit 64"/>
          <p:cNvSpPr/>
          <p:nvPr/>
        </p:nvSpPr>
        <p:spPr>
          <a:xfrm>
            <a:off x="23979735" y="1122190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10" name="Text Placeholder 4"/>
          <p:cNvSpPr>
            <a:spLocks noGrp="1"/>
          </p:cNvSpPr>
          <p:nvPr>
            <p:ph type="body" sz="half" idx="13"/>
          </p:nvPr>
        </p:nvSpPr>
        <p:spPr>
          <a:xfrm>
            <a:off x="9400031" y="1682574"/>
            <a:ext cx="7572727" cy="1203342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</p:txBody>
      </p:sp>
      <p:pic>
        <p:nvPicPr>
          <p:cNvPr id="21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0952" y="1640839"/>
            <a:ext cx="8753857" cy="1149705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Box 11"/>
          <p:cNvSpPr txBox="1"/>
          <p:nvPr/>
        </p:nvSpPr>
        <p:spPr>
          <a:xfrm>
            <a:off x="9" y="6151415"/>
            <a:ext cx="870666" cy="130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7200">
                <a:solidFill>
                  <a:srgbClr val="942093"/>
                </a:solidFill>
              </a:defRPr>
            </a:pPr>
            <a:r>
              <a:t>«</a:t>
            </a:r>
            <a:r>
              <a:rPr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13" name="TextBox 66"/>
          <p:cNvSpPr txBox="1"/>
          <p:nvPr/>
        </p:nvSpPr>
        <p:spPr>
          <a:xfrm>
            <a:off x="6697032" y="6183481"/>
            <a:ext cx="663943" cy="130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7200">
                <a:solidFill>
                  <a:srgbClr val="942093"/>
                </a:solidFill>
              </a:defRPr>
            </a:lvl1pPr>
          </a:lstStyle>
          <a:p>
            <a:r>
              <a:t>»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>
            <a:spLocks noGrp="1"/>
          </p:cNvSpPr>
          <p:nvPr>
            <p:ph type="title"/>
          </p:nvPr>
        </p:nvSpPr>
        <p:spPr>
          <a:xfrm>
            <a:off x="-88386" y="-10457"/>
            <a:ext cx="24499105" cy="1368823"/>
          </a:xfrm>
          <a:prstGeom prst="rect">
            <a:avLst/>
          </a:prstGeom>
          <a:solidFill>
            <a:srgbClr val="009051"/>
          </a:solidFill>
          <a:ln w="12700"/>
        </p:spPr>
        <p:txBody>
          <a:bodyPr lIns="0" tIns="0" rIns="0" bIns="0"/>
          <a:lstStyle>
            <a:lvl1pPr>
              <a:defRPr sz="7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416" y="10244810"/>
            <a:ext cx="6772675" cy="308710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indent="457189">
              <a:buSzTx/>
              <a:buFontTx/>
              <a:buNone/>
              <a:defRPr sz="4000" b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indent="-457200">
              <a:buFontTx/>
              <a:defRPr sz="4000" b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79600" indent="-508000">
              <a:buFontTx/>
              <a:defRPr sz="4000" b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336800" indent="-508000">
              <a:buFontTx/>
              <a:defRPr sz="4000" b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Rectangle 7"/>
          <p:cNvSpPr/>
          <p:nvPr/>
        </p:nvSpPr>
        <p:spPr>
          <a:xfrm>
            <a:off x="7464476" y="1905157"/>
            <a:ext cx="151195" cy="10841256"/>
          </a:xfrm>
          <a:prstGeom prst="rect">
            <a:avLst/>
          </a:prstGeom>
          <a:solidFill>
            <a:srgbClr val="00905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9051"/>
                </a:solidFill>
              </a:defRPr>
            </a:pPr>
            <a:endParaRPr/>
          </a:p>
        </p:txBody>
      </p:sp>
      <p:sp>
        <p:nvSpPr>
          <p:cNvPr id="224" name="Rectangle 8"/>
          <p:cNvSpPr/>
          <p:nvPr/>
        </p:nvSpPr>
        <p:spPr>
          <a:xfrm>
            <a:off x="17217139" y="1905157"/>
            <a:ext cx="151195" cy="10841256"/>
          </a:xfrm>
          <a:prstGeom prst="rect">
            <a:avLst/>
          </a:prstGeom>
          <a:solidFill>
            <a:srgbClr val="00905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4000" b="1">
                <a:solidFill>
                  <a:srgbClr val="009051"/>
                </a:solidFill>
              </a:defRPr>
            </a:pPr>
            <a:endParaRPr/>
          </a:p>
        </p:txBody>
      </p:sp>
      <p:sp>
        <p:nvSpPr>
          <p:cNvPr id="225" name="ZoneTexte 24"/>
          <p:cNvSpPr txBox="1"/>
          <p:nvPr/>
        </p:nvSpPr>
        <p:spPr>
          <a:xfrm>
            <a:off x="23912594" y="2694503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226" name="ZoneTexte 23"/>
          <p:cNvSpPr txBox="1"/>
          <p:nvPr/>
        </p:nvSpPr>
        <p:spPr>
          <a:xfrm>
            <a:off x="17669530" y="2640807"/>
            <a:ext cx="143472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227" name="ZoneTexte 12"/>
          <p:cNvSpPr txBox="1"/>
          <p:nvPr/>
        </p:nvSpPr>
        <p:spPr>
          <a:xfrm>
            <a:off x="17414264" y="1744087"/>
            <a:ext cx="179101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Revenus</a:t>
            </a:r>
          </a:p>
        </p:txBody>
      </p:sp>
      <p:sp>
        <p:nvSpPr>
          <p:cNvPr id="228" name="Connecteur droit 16"/>
          <p:cNvSpPr/>
          <p:nvPr/>
        </p:nvSpPr>
        <p:spPr>
          <a:xfrm>
            <a:off x="17744030" y="2648457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29" name="Connecteur droit 17"/>
          <p:cNvSpPr/>
          <p:nvPr/>
        </p:nvSpPr>
        <p:spPr>
          <a:xfrm>
            <a:off x="17745297" y="2517274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30" name="Connecteur droit 22"/>
          <p:cNvSpPr/>
          <p:nvPr/>
        </p:nvSpPr>
        <p:spPr>
          <a:xfrm>
            <a:off x="24017894" y="2517274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31" name="ZoneTexte 27"/>
          <p:cNvSpPr txBox="1"/>
          <p:nvPr/>
        </p:nvSpPr>
        <p:spPr>
          <a:xfrm>
            <a:off x="23901234" y="4429519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232" name="ZoneTexte 28"/>
          <p:cNvSpPr txBox="1"/>
          <p:nvPr/>
        </p:nvSpPr>
        <p:spPr>
          <a:xfrm>
            <a:off x="17658170" y="4375823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233" name="ZoneTexte 29"/>
          <p:cNvSpPr txBox="1"/>
          <p:nvPr/>
        </p:nvSpPr>
        <p:spPr>
          <a:xfrm>
            <a:off x="17402903" y="3481861"/>
            <a:ext cx="973853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Ville</a:t>
            </a:r>
          </a:p>
        </p:txBody>
      </p:sp>
      <p:sp>
        <p:nvSpPr>
          <p:cNvPr id="234" name="Connecteur droit 30"/>
          <p:cNvSpPr/>
          <p:nvPr/>
        </p:nvSpPr>
        <p:spPr>
          <a:xfrm>
            <a:off x="17732669" y="4383473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35" name="Connecteur droit 31"/>
          <p:cNvSpPr/>
          <p:nvPr/>
        </p:nvSpPr>
        <p:spPr>
          <a:xfrm>
            <a:off x="17733936" y="425229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36" name="Connecteur droit 32"/>
          <p:cNvSpPr/>
          <p:nvPr/>
        </p:nvSpPr>
        <p:spPr>
          <a:xfrm>
            <a:off x="24006535" y="425229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37" name="ZoneTexte 36"/>
          <p:cNvSpPr txBox="1"/>
          <p:nvPr/>
        </p:nvSpPr>
        <p:spPr>
          <a:xfrm>
            <a:off x="23899193" y="6189738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238" name="ZoneTexte 37"/>
          <p:cNvSpPr txBox="1"/>
          <p:nvPr/>
        </p:nvSpPr>
        <p:spPr>
          <a:xfrm>
            <a:off x="17656130" y="6136042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239" name="ZoneTexte 38"/>
          <p:cNvSpPr txBox="1"/>
          <p:nvPr/>
        </p:nvSpPr>
        <p:spPr>
          <a:xfrm>
            <a:off x="17400863" y="5200096"/>
            <a:ext cx="238236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Fréquences</a:t>
            </a:r>
          </a:p>
        </p:txBody>
      </p:sp>
      <p:sp>
        <p:nvSpPr>
          <p:cNvPr id="240" name="Connecteur droit 39"/>
          <p:cNvSpPr/>
          <p:nvPr/>
        </p:nvSpPr>
        <p:spPr>
          <a:xfrm>
            <a:off x="17730629" y="6143692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41" name="Connecteur droit 40"/>
          <p:cNvSpPr/>
          <p:nvPr/>
        </p:nvSpPr>
        <p:spPr>
          <a:xfrm>
            <a:off x="17731896" y="6012509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42" name="Connecteur droit 41"/>
          <p:cNvSpPr/>
          <p:nvPr/>
        </p:nvSpPr>
        <p:spPr>
          <a:xfrm>
            <a:off x="24004495" y="6012509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43" name="ZoneTexte 43"/>
          <p:cNvSpPr txBox="1"/>
          <p:nvPr/>
        </p:nvSpPr>
        <p:spPr>
          <a:xfrm>
            <a:off x="23887833" y="7900040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244" name="ZoneTexte 44"/>
          <p:cNvSpPr txBox="1"/>
          <p:nvPr/>
        </p:nvSpPr>
        <p:spPr>
          <a:xfrm>
            <a:off x="17644769" y="7846344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245" name="ZoneTexte 45"/>
          <p:cNvSpPr txBox="1"/>
          <p:nvPr/>
        </p:nvSpPr>
        <p:spPr>
          <a:xfrm>
            <a:off x="17389504" y="6980818"/>
            <a:ext cx="356346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Niveau Technique</a:t>
            </a:r>
          </a:p>
        </p:txBody>
      </p:sp>
      <p:sp>
        <p:nvSpPr>
          <p:cNvPr id="246" name="Connecteur droit 46"/>
          <p:cNvSpPr/>
          <p:nvPr/>
        </p:nvSpPr>
        <p:spPr>
          <a:xfrm>
            <a:off x="17719270" y="7853994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47" name="Connecteur droit 47"/>
          <p:cNvSpPr/>
          <p:nvPr/>
        </p:nvSpPr>
        <p:spPr>
          <a:xfrm>
            <a:off x="17720536" y="772281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48" name="Connecteur droit 48"/>
          <p:cNvSpPr/>
          <p:nvPr/>
        </p:nvSpPr>
        <p:spPr>
          <a:xfrm>
            <a:off x="23993134" y="772281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49" name="ZoneTexte 52"/>
          <p:cNvSpPr txBox="1"/>
          <p:nvPr/>
        </p:nvSpPr>
        <p:spPr>
          <a:xfrm>
            <a:off x="23885791" y="9663149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250" name="ZoneTexte 53"/>
          <p:cNvSpPr txBox="1"/>
          <p:nvPr/>
        </p:nvSpPr>
        <p:spPr>
          <a:xfrm>
            <a:off x="17642727" y="9609453"/>
            <a:ext cx="143472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251" name="ZoneTexte 54"/>
          <p:cNvSpPr txBox="1"/>
          <p:nvPr/>
        </p:nvSpPr>
        <p:spPr>
          <a:xfrm>
            <a:off x="17387462" y="8690778"/>
            <a:ext cx="2773681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Usage mobile</a:t>
            </a:r>
          </a:p>
        </p:txBody>
      </p:sp>
      <p:sp>
        <p:nvSpPr>
          <p:cNvPr id="252" name="Connecteur droit 55"/>
          <p:cNvSpPr/>
          <p:nvPr/>
        </p:nvSpPr>
        <p:spPr>
          <a:xfrm>
            <a:off x="17717228" y="9617103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53" name="Connecteur droit 56"/>
          <p:cNvSpPr/>
          <p:nvPr/>
        </p:nvSpPr>
        <p:spPr>
          <a:xfrm>
            <a:off x="17718494" y="948592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54" name="Connecteur droit 57"/>
          <p:cNvSpPr/>
          <p:nvPr/>
        </p:nvSpPr>
        <p:spPr>
          <a:xfrm>
            <a:off x="23991092" y="948592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55" name="ZoneTexte 59"/>
          <p:cNvSpPr txBox="1"/>
          <p:nvPr/>
        </p:nvSpPr>
        <p:spPr>
          <a:xfrm>
            <a:off x="23874434" y="11399129"/>
            <a:ext cx="163711" cy="419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</a:t>
            </a:r>
          </a:p>
        </p:txBody>
      </p:sp>
      <p:sp>
        <p:nvSpPr>
          <p:cNvPr id="256" name="ZoneTexte 60"/>
          <p:cNvSpPr txBox="1"/>
          <p:nvPr/>
        </p:nvSpPr>
        <p:spPr>
          <a:xfrm>
            <a:off x="17631370" y="11345433"/>
            <a:ext cx="143471" cy="5461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</a:t>
            </a:r>
          </a:p>
        </p:txBody>
      </p:sp>
      <p:sp>
        <p:nvSpPr>
          <p:cNvPr id="257" name="ZoneTexte 61"/>
          <p:cNvSpPr txBox="1"/>
          <p:nvPr/>
        </p:nvSpPr>
        <p:spPr>
          <a:xfrm>
            <a:off x="17376103" y="10405765"/>
            <a:ext cx="2206745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Know How</a:t>
            </a:r>
          </a:p>
        </p:txBody>
      </p:sp>
      <p:sp>
        <p:nvSpPr>
          <p:cNvPr id="258" name="Connecteur droit 62"/>
          <p:cNvSpPr/>
          <p:nvPr/>
        </p:nvSpPr>
        <p:spPr>
          <a:xfrm>
            <a:off x="17705869" y="11353083"/>
            <a:ext cx="6253239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59" name="Connecteur droit 63"/>
          <p:cNvSpPr/>
          <p:nvPr/>
        </p:nvSpPr>
        <p:spPr>
          <a:xfrm>
            <a:off x="17707136" y="1122190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60" name="Connecteur droit 64"/>
          <p:cNvSpPr/>
          <p:nvPr/>
        </p:nvSpPr>
        <p:spPr>
          <a:xfrm>
            <a:off x="23979735" y="1122190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61" name="Text Placeholder 4"/>
          <p:cNvSpPr>
            <a:spLocks noGrp="1"/>
          </p:cNvSpPr>
          <p:nvPr>
            <p:ph type="body" sz="half" idx="13"/>
          </p:nvPr>
        </p:nvSpPr>
        <p:spPr>
          <a:xfrm>
            <a:off x="9400031" y="1682574"/>
            <a:ext cx="7572727" cy="1203342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</p:txBody>
      </p:sp>
      <p:pic>
        <p:nvPicPr>
          <p:cNvPr id="26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0952" y="1640839"/>
            <a:ext cx="8753857" cy="1149705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extBox 11"/>
          <p:cNvSpPr txBox="1"/>
          <p:nvPr/>
        </p:nvSpPr>
        <p:spPr>
          <a:xfrm>
            <a:off x="9" y="6151415"/>
            <a:ext cx="870666" cy="130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7200">
                <a:solidFill>
                  <a:srgbClr val="009051"/>
                </a:solidFill>
              </a:defRPr>
            </a:lvl1pPr>
          </a:lstStyle>
          <a:p>
            <a:r>
              <a:t>« </a:t>
            </a:r>
          </a:p>
        </p:txBody>
      </p:sp>
      <p:sp>
        <p:nvSpPr>
          <p:cNvPr id="264" name="TextBox 66"/>
          <p:cNvSpPr txBox="1"/>
          <p:nvPr/>
        </p:nvSpPr>
        <p:spPr>
          <a:xfrm>
            <a:off x="6697032" y="6183481"/>
            <a:ext cx="663943" cy="130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7200">
                <a:solidFill>
                  <a:srgbClr val="009051"/>
                </a:solidFill>
              </a:defRPr>
            </a:lvl1pPr>
          </a:lstStyle>
          <a:p>
            <a:r>
              <a:t>»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-3" y="0"/>
            <a:ext cx="24523819" cy="1080000"/>
          </a:xfrm>
          <a:prstGeom prst="rect">
            <a:avLst/>
          </a:prstGeom>
          <a:solidFill>
            <a:srgbClr val="000000"/>
          </a:solidFill>
          <a:ln w="12700"/>
        </p:spPr>
        <p:txBody>
          <a:bodyPr lIns="0" tIns="0" rIns="0" bIns="0" anchor="t"/>
          <a:lstStyle>
            <a:lvl1pPr>
              <a:defRPr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73" name="Rectangle 7"/>
          <p:cNvSpPr/>
          <p:nvPr/>
        </p:nvSpPr>
        <p:spPr>
          <a:xfrm>
            <a:off x="8102231" y="2411935"/>
            <a:ext cx="151195" cy="1084125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Rectangle 8"/>
          <p:cNvSpPr/>
          <p:nvPr/>
        </p:nvSpPr>
        <p:spPr>
          <a:xfrm>
            <a:off x="16361384" y="2433969"/>
            <a:ext cx="151195" cy="1084125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77" name="Titre 1"/>
          <p:cNvGrpSpPr/>
          <p:nvPr/>
        </p:nvGrpSpPr>
        <p:grpSpPr>
          <a:xfrm>
            <a:off x="-1" y="1022490"/>
            <a:ext cx="24499106" cy="1136816"/>
            <a:chOff x="0" y="0"/>
            <a:chExt cx="24499104" cy="1136815"/>
          </a:xfrm>
        </p:grpSpPr>
        <p:sp>
          <p:nvSpPr>
            <p:cNvPr id="275" name="Rectangle"/>
            <p:cNvSpPr/>
            <p:nvPr/>
          </p:nvSpPr>
          <p:spPr>
            <a:xfrm>
              <a:off x="-1" y="0"/>
              <a:ext cx="24499106" cy="113681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sz="72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76" name="MUST            SHOULD             COULD"/>
            <p:cNvSpPr txBox="1"/>
            <p:nvPr/>
          </p:nvSpPr>
          <p:spPr>
            <a:xfrm>
              <a:off x="-1" y="0"/>
              <a:ext cx="24499106" cy="1104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        MUST		          SHOULD	       	    COULD</a:t>
              </a:r>
            </a:p>
          </p:txBody>
        </p:sp>
      </p:grp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54479" marR="0" indent="-640079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ispersondoesnotexist.com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9.ti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itle 3"/>
          <p:cNvSpPr txBox="1">
            <a:spLocks noGrp="1"/>
          </p:cNvSpPr>
          <p:nvPr>
            <p:ph type="ctrTitle"/>
          </p:nvPr>
        </p:nvSpPr>
        <p:spPr>
          <a:xfrm>
            <a:off x="2286000" y="644525"/>
            <a:ext cx="20284282" cy="9652101"/>
          </a:xfrm>
          <a:prstGeom prst="rect">
            <a:avLst/>
          </a:prstGeom>
        </p:spPr>
        <p:txBody>
          <a:bodyPr/>
          <a:lstStyle/>
          <a:p>
            <a:pPr>
              <a:defRPr sz="10800"/>
            </a:pPr>
            <a:r>
              <a:t>PERSONA</a:t>
            </a:r>
            <a:br/>
            <a:r>
              <a:t>+</a:t>
            </a:r>
            <a:br/>
            <a:r>
              <a:t>USER STORY</a:t>
            </a:r>
          </a:p>
          <a:p>
            <a:pPr>
              <a:defRPr sz="10800"/>
            </a:pPr>
            <a:r>
              <a:t>+</a:t>
            </a:r>
          </a:p>
          <a:p>
            <a:pPr>
              <a:defRPr sz="10800"/>
            </a:pPr>
            <a:r>
              <a:t>Parcours client (customer journey)</a:t>
            </a:r>
          </a:p>
        </p:txBody>
      </p:sp>
      <p:sp>
        <p:nvSpPr>
          <p:cNvPr id="347" name="Subtitle 4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itle 1"/>
          <p:cNvSpPr txBox="1">
            <a:spLocks noGrp="1"/>
          </p:cNvSpPr>
          <p:nvPr>
            <p:ph type="title"/>
          </p:nvPr>
        </p:nvSpPr>
        <p:spPr>
          <a:xfrm>
            <a:off x="-88387" y="-10456"/>
            <a:ext cx="24499106" cy="1368822"/>
          </a:xfrm>
          <a:prstGeom prst="rect">
            <a:avLst/>
          </a:prstGeom>
        </p:spPr>
        <p:txBody>
          <a:bodyPr/>
          <a:lstStyle/>
          <a:p>
            <a:r>
              <a:t>Mr PARK</a:t>
            </a:r>
          </a:p>
        </p:txBody>
      </p:sp>
      <p:sp>
        <p:nvSpPr>
          <p:cNvPr id="40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95415" y="10244810"/>
            <a:ext cx="6772676" cy="3087103"/>
          </a:xfrm>
          <a:prstGeom prst="rect">
            <a:avLst/>
          </a:prstGeom>
        </p:spPr>
        <p:txBody>
          <a:bodyPr/>
          <a:lstStyle/>
          <a:p>
            <a:r>
              <a:t>Déjeune en street food et n’aime pas avoir du cash sur lui</a:t>
            </a:r>
          </a:p>
        </p:txBody>
      </p:sp>
      <p:pic>
        <p:nvPicPr>
          <p:cNvPr id="403" name="Content Placeholder 8" descr="Content Placeholder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900" y="1887226"/>
            <a:ext cx="4248150" cy="4283698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Content Placeholder 4"/>
          <p:cNvSpPr txBox="1"/>
          <p:nvPr/>
        </p:nvSpPr>
        <p:spPr>
          <a:xfrm>
            <a:off x="395415" y="6627669"/>
            <a:ext cx="6772676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pPr>
              <a:lnSpc>
                <a:spcPct val="90000"/>
              </a:lnSpc>
              <a:spcBef>
                <a:spcPts val="2000"/>
              </a:spcBef>
              <a:defRPr i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 je suis toujours bloqué avec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i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ma visa wifi, c’est pénible !</a:t>
            </a:r>
          </a:p>
        </p:txBody>
      </p:sp>
      <p:sp>
        <p:nvSpPr>
          <p:cNvPr id="405" name="Text Placeholder 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Mr Park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36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Séoul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Célibataire sans enfant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Sans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Sales Leader chez Abercrombie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Technologie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Mobilité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Visa sans contact passe pas toujours</a:t>
            </a:r>
          </a:p>
        </p:txBody>
      </p:sp>
      <p:sp>
        <p:nvSpPr>
          <p:cNvPr id="406" name="Triangle 16"/>
          <p:cNvSpPr/>
          <p:nvPr/>
        </p:nvSpPr>
        <p:spPr>
          <a:xfrm rot="10800000">
            <a:off x="21888521" y="2327559"/>
            <a:ext cx="484588" cy="320941"/>
          </a:xfrm>
          <a:prstGeom prst="triangle">
            <a:avLst/>
          </a:prstGeom>
          <a:solidFill>
            <a:srgbClr val="942093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7" name="Triangle 17"/>
          <p:cNvSpPr/>
          <p:nvPr/>
        </p:nvSpPr>
        <p:spPr>
          <a:xfrm rot="10800000">
            <a:off x="22175829" y="4095315"/>
            <a:ext cx="484588" cy="320942"/>
          </a:xfrm>
          <a:prstGeom prst="triangle">
            <a:avLst/>
          </a:prstGeom>
          <a:solidFill>
            <a:srgbClr val="942093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8" name="Triangle 18"/>
          <p:cNvSpPr/>
          <p:nvPr/>
        </p:nvSpPr>
        <p:spPr>
          <a:xfrm rot="10800000">
            <a:off x="21441861" y="5818611"/>
            <a:ext cx="484589" cy="320941"/>
          </a:xfrm>
          <a:prstGeom prst="triangle">
            <a:avLst/>
          </a:prstGeom>
          <a:solidFill>
            <a:srgbClr val="942093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9" name="Triangle 19"/>
          <p:cNvSpPr/>
          <p:nvPr/>
        </p:nvSpPr>
        <p:spPr>
          <a:xfrm rot="10800000">
            <a:off x="18923669" y="7438977"/>
            <a:ext cx="517483" cy="490717"/>
          </a:xfrm>
          <a:prstGeom prst="triangle">
            <a:avLst/>
          </a:prstGeom>
          <a:solidFill>
            <a:srgbClr val="942093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0" name="Triangle 20"/>
          <p:cNvSpPr/>
          <p:nvPr/>
        </p:nvSpPr>
        <p:spPr>
          <a:xfrm rot="10800000">
            <a:off x="23121887" y="9178228"/>
            <a:ext cx="470439" cy="446107"/>
          </a:xfrm>
          <a:prstGeom prst="triangle">
            <a:avLst/>
          </a:prstGeom>
          <a:solidFill>
            <a:srgbClr val="942093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1" name="Triangle 21"/>
          <p:cNvSpPr/>
          <p:nvPr/>
        </p:nvSpPr>
        <p:spPr>
          <a:xfrm rot="10800000">
            <a:off x="18177794" y="10955562"/>
            <a:ext cx="470439" cy="446107"/>
          </a:xfrm>
          <a:prstGeom prst="triangle">
            <a:avLst/>
          </a:prstGeom>
          <a:solidFill>
            <a:srgbClr val="942093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1"/>
          <p:cNvSpPr txBox="1">
            <a:spLocks noGrp="1"/>
          </p:cNvSpPr>
          <p:nvPr>
            <p:ph type="title"/>
          </p:nvPr>
        </p:nvSpPr>
        <p:spPr>
          <a:xfrm>
            <a:off x="-88387" y="-10456"/>
            <a:ext cx="24499106" cy="1368822"/>
          </a:xfrm>
          <a:prstGeom prst="rect">
            <a:avLst/>
          </a:prstGeom>
        </p:spPr>
        <p:txBody>
          <a:bodyPr/>
          <a:lstStyle/>
          <a:p>
            <a:r>
              <a:t>BOB</a:t>
            </a:r>
          </a:p>
        </p:txBody>
      </p:sp>
      <p:sp>
        <p:nvSpPr>
          <p:cNvPr id="41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95415" y="10244810"/>
            <a:ext cx="6772676" cy="3087103"/>
          </a:xfrm>
          <a:prstGeom prst="rect">
            <a:avLst/>
          </a:prstGeom>
        </p:spPr>
        <p:txBody>
          <a:bodyPr/>
          <a:lstStyle/>
          <a:p>
            <a:r>
              <a:t>Essaye de faire son travail au mieux pour libérer du temps libre s-consacré aux jeux vidéo</a:t>
            </a:r>
          </a:p>
        </p:txBody>
      </p:sp>
      <p:sp>
        <p:nvSpPr>
          <p:cNvPr id="415" name="Content Placeholder 4"/>
          <p:cNvSpPr txBox="1"/>
          <p:nvPr/>
        </p:nvSpPr>
        <p:spPr>
          <a:xfrm>
            <a:off x="395415" y="6627669"/>
            <a:ext cx="6772676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 j’assouvi ma passion de jeu vidéo tous les week end en festival de gaming</a:t>
            </a:r>
          </a:p>
        </p:txBody>
      </p:sp>
      <p:sp>
        <p:nvSpPr>
          <p:cNvPr id="416" name="Text Placeholder 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BOB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30 ans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Sao Paulo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José (couple homo)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Sans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Mécanicien aéronautique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Jeu vidéo</a:t>
            </a:r>
          </a:p>
        </p:txBody>
      </p:sp>
      <p:sp>
        <p:nvSpPr>
          <p:cNvPr id="417" name="Triangle 12"/>
          <p:cNvSpPr/>
          <p:nvPr/>
        </p:nvSpPr>
        <p:spPr>
          <a:xfrm rot="10800000">
            <a:off x="19721224" y="2480455"/>
            <a:ext cx="453643" cy="272909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18" name="Triangle 13"/>
          <p:cNvSpPr/>
          <p:nvPr/>
        </p:nvSpPr>
        <p:spPr>
          <a:xfrm rot="10800000">
            <a:off x="20933812" y="4148363"/>
            <a:ext cx="453643" cy="272909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19" name="Triangle 14"/>
          <p:cNvSpPr/>
          <p:nvPr/>
        </p:nvSpPr>
        <p:spPr>
          <a:xfrm rot="10800000">
            <a:off x="21614274" y="5858545"/>
            <a:ext cx="453643" cy="272910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20" name="Triangle 15"/>
          <p:cNvSpPr/>
          <p:nvPr/>
        </p:nvSpPr>
        <p:spPr>
          <a:xfrm rot="10800000">
            <a:off x="21387454" y="7655859"/>
            <a:ext cx="453643" cy="272909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21" name="Triangle 22"/>
          <p:cNvSpPr/>
          <p:nvPr/>
        </p:nvSpPr>
        <p:spPr>
          <a:xfrm rot="10800000">
            <a:off x="22663258" y="9418240"/>
            <a:ext cx="453643" cy="272908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22" name="Triangle 23"/>
          <p:cNvSpPr/>
          <p:nvPr/>
        </p:nvSpPr>
        <p:spPr>
          <a:xfrm rot="10800000">
            <a:off x="22923332" y="11087727"/>
            <a:ext cx="453643" cy="272910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423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900" y="1905000"/>
            <a:ext cx="4248150" cy="4248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itle 12"/>
          <p:cNvSpPr txBox="1">
            <a:spLocks noGrp="1"/>
          </p:cNvSpPr>
          <p:nvPr>
            <p:ph type="title"/>
          </p:nvPr>
        </p:nvSpPr>
        <p:spPr>
          <a:xfrm>
            <a:off x="-88387" y="-10456"/>
            <a:ext cx="24499106" cy="1368822"/>
          </a:xfrm>
          <a:prstGeom prst="rect">
            <a:avLst/>
          </a:prstGeom>
        </p:spPr>
        <p:txBody>
          <a:bodyPr/>
          <a:lstStyle/>
          <a:p>
            <a:r>
              <a:t>JOHN</a:t>
            </a:r>
          </a:p>
        </p:txBody>
      </p:sp>
      <p:sp>
        <p:nvSpPr>
          <p:cNvPr id="426" name="Conten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395415" y="10244810"/>
            <a:ext cx="6772676" cy="3087103"/>
          </a:xfrm>
          <a:prstGeom prst="rect">
            <a:avLst/>
          </a:prstGeom>
        </p:spPr>
        <p:txBody>
          <a:bodyPr/>
          <a:lstStyle/>
          <a:p>
            <a:r>
              <a:t>Pas très motivé par les innovations tout en restant un excellent pilote pro</a:t>
            </a:r>
          </a:p>
        </p:txBody>
      </p:sp>
      <p:pic>
        <p:nvPicPr>
          <p:cNvPr id="427" name="Content Placeholder 17" descr="Content Placeholder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9344" y="1873250"/>
            <a:ext cx="3749260" cy="4311650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Content Placeholder 15"/>
          <p:cNvSpPr txBox="1"/>
          <p:nvPr/>
        </p:nvSpPr>
        <p:spPr>
          <a:xfrm>
            <a:off x="395415" y="6627669"/>
            <a:ext cx="6772676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>
                <a:solidFill>
                  <a:srgbClr val="009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 Je consacre toutes mes capacités techniques à mon métier de pilote et je fuis les technologies à titre privé</a:t>
            </a:r>
          </a:p>
        </p:txBody>
      </p:sp>
      <p:sp>
        <p:nvSpPr>
          <p:cNvPr id="429" name="Text Placeholder 16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John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45 ans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Paris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marié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3 enfant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Pilote 20 ans expérience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basic en nelle technologie</a:t>
            </a:r>
          </a:p>
        </p:txBody>
      </p:sp>
      <p:sp>
        <p:nvSpPr>
          <p:cNvPr id="430" name="Triangle 6"/>
          <p:cNvSpPr/>
          <p:nvPr/>
        </p:nvSpPr>
        <p:spPr>
          <a:xfrm rot="10800000">
            <a:off x="21888521" y="2327559"/>
            <a:ext cx="484588" cy="320941"/>
          </a:xfrm>
          <a:prstGeom prst="triangle">
            <a:avLst/>
          </a:prstGeom>
          <a:solidFill>
            <a:srgbClr val="00905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1" name="Triangle 7"/>
          <p:cNvSpPr/>
          <p:nvPr/>
        </p:nvSpPr>
        <p:spPr>
          <a:xfrm rot="10800000">
            <a:off x="22175829" y="4095315"/>
            <a:ext cx="484588" cy="320942"/>
          </a:xfrm>
          <a:prstGeom prst="triangle">
            <a:avLst/>
          </a:prstGeom>
          <a:solidFill>
            <a:srgbClr val="00905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2" name="Triangle 8"/>
          <p:cNvSpPr/>
          <p:nvPr/>
        </p:nvSpPr>
        <p:spPr>
          <a:xfrm rot="10800000">
            <a:off x="21403933" y="5836024"/>
            <a:ext cx="484589" cy="320941"/>
          </a:xfrm>
          <a:prstGeom prst="triangle">
            <a:avLst/>
          </a:prstGeom>
          <a:solidFill>
            <a:srgbClr val="00905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3" name="Triangle 9"/>
          <p:cNvSpPr/>
          <p:nvPr/>
        </p:nvSpPr>
        <p:spPr>
          <a:xfrm rot="10800000">
            <a:off x="21822302" y="7358419"/>
            <a:ext cx="517482" cy="490717"/>
          </a:xfrm>
          <a:prstGeom prst="triangle">
            <a:avLst/>
          </a:prstGeom>
          <a:solidFill>
            <a:srgbClr val="00905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4" name="Triangle 10"/>
          <p:cNvSpPr/>
          <p:nvPr/>
        </p:nvSpPr>
        <p:spPr>
          <a:xfrm rot="10800000">
            <a:off x="19963051" y="9268666"/>
            <a:ext cx="470439" cy="446107"/>
          </a:xfrm>
          <a:prstGeom prst="triangle">
            <a:avLst/>
          </a:prstGeom>
          <a:solidFill>
            <a:srgbClr val="00905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5" name="Triangle 11"/>
          <p:cNvSpPr/>
          <p:nvPr/>
        </p:nvSpPr>
        <p:spPr>
          <a:xfrm rot="10800000">
            <a:off x="21418083" y="10866881"/>
            <a:ext cx="470439" cy="446107"/>
          </a:xfrm>
          <a:prstGeom prst="triangle">
            <a:avLst/>
          </a:prstGeom>
          <a:solidFill>
            <a:srgbClr val="00905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Marie Eve</a:t>
            </a:r>
          </a:p>
        </p:txBody>
      </p:sp>
      <p:sp>
        <p:nvSpPr>
          <p:cNvPr id="438" name="Content Placeholder 7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utilise déjà certaine technologie morpho</a:t>
            </a:r>
          </a:p>
        </p:txBody>
      </p:sp>
      <p:pic>
        <p:nvPicPr>
          <p:cNvPr id="439" name="Content Placeholder 17" descr="Content Placeholder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900" y="2136718"/>
            <a:ext cx="4248150" cy="3784714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ontent Placeholder 9"/>
          <p:cNvSpPr txBox="1"/>
          <p:nvPr/>
        </p:nvSpPr>
        <p:spPr>
          <a:xfrm>
            <a:off x="1031307" y="6627669"/>
            <a:ext cx="6482779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 j’y connais pas grand chose mais je veux faire un travail de police moderne</a:t>
            </a:r>
          </a:p>
        </p:txBody>
      </p:sp>
      <p:sp>
        <p:nvSpPr>
          <p:cNvPr id="441" name="Text Placeholder 10"/>
          <p:cNvSpPr txBox="1"/>
          <p:nvPr/>
        </p:nvSpPr>
        <p:spPr>
          <a:xfrm>
            <a:off x="8983137" y="1904999"/>
            <a:ext cx="6633635" cy="114268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pPr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262626"/>
                </a:solidFill>
              </a:defRPr>
            </a:pPr>
            <a:r>
              <a:t>Marie Eve T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262626"/>
                </a:solidFill>
              </a:defRPr>
            </a:pPr>
            <a:r>
              <a:t>40 ans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262626"/>
                </a:solidFill>
              </a:defRPr>
            </a:pPr>
            <a:r>
              <a:t>Ottawa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262626"/>
                </a:solidFill>
              </a:defRPr>
            </a:pPr>
            <a:r>
              <a:t>Mari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262626"/>
                </a:solidFill>
              </a:defRPr>
            </a:pPr>
            <a:r>
              <a:t>3 filles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262626"/>
                </a:solidFill>
              </a:defRPr>
            </a:pPr>
            <a:r>
              <a:t>sans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262626"/>
                </a:solidFill>
              </a:defRPr>
            </a:pPr>
            <a:r>
              <a:t>    : faible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262626"/>
                </a:solidFill>
              </a:defRPr>
            </a:pPr>
            <a:endParaRPr/>
          </a:p>
          <a:p>
            <a:pPr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262626"/>
                </a:solidFill>
              </a:defRPr>
            </a:pPr>
            <a:endParaRPr/>
          </a:p>
          <a:p>
            <a:pPr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262626"/>
                </a:solidFill>
              </a:defRPr>
            </a:pPr>
            <a:r>
              <a:t>démocrate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262626"/>
                </a:solidFill>
              </a:defRPr>
            </a:pPr>
            <a:r>
              <a:t>passe le concours d’inspecteur de police pour la 4eme fois</a:t>
            </a:r>
          </a:p>
        </p:txBody>
      </p:sp>
      <p:sp>
        <p:nvSpPr>
          <p:cNvPr id="442" name="Triangle 11"/>
          <p:cNvSpPr/>
          <p:nvPr/>
        </p:nvSpPr>
        <p:spPr>
          <a:xfrm rot="10800000">
            <a:off x="18177794" y="2405900"/>
            <a:ext cx="484588" cy="320941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3" name="Triangle 12"/>
          <p:cNvSpPr/>
          <p:nvPr/>
        </p:nvSpPr>
        <p:spPr>
          <a:xfrm rot="10800000">
            <a:off x="19562734" y="4121149"/>
            <a:ext cx="484589" cy="320942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4" name="Triangle 13"/>
          <p:cNvSpPr/>
          <p:nvPr/>
        </p:nvSpPr>
        <p:spPr>
          <a:xfrm rot="10800000">
            <a:off x="20384740" y="5836024"/>
            <a:ext cx="484588" cy="320941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5" name="Triangle 14"/>
          <p:cNvSpPr/>
          <p:nvPr/>
        </p:nvSpPr>
        <p:spPr>
          <a:xfrm rot="10800000">
            <a:off x="18923669" y="7438977"/>
            <a:ext cx="517483" cy="490717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6" name="Triangle 15"/>
          <p:cNvSpPr/>
          <p:nvPr/>
        </p:nvSpPr>
        <p:spPr>
          <a:xfrm rot="10800000">
            <a:off x="19441151" y="9268666"/>
            <a:ext cx="470439" cy="446107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7" name="Triangle 16"/>
          <p:cNvSpPr/>
          <p:nvPr/>
        </p:nvSpPr>
        <p:spPr>
          <a:xfrm rot="10800000">
            <a:off x="18177794" y="10955562"/>
            <a:ext cx="470439" cy="446107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itle 6"/>
          <p:cNvSpPr txBox="1">
            <a:spLocks noGrp="1"/>
          </p:cNvSpPr>
          <p:nvPr>
            <p:ph type="title"/>
          </p:nvPr>
        </p:nvSpPr>
        <p:spPr>
          <a:xfrm>
            <a:off x="-88387" y="-10456"/>
            <a:ext cx="24499106" cy="1368822"/>
          </a:xfrm>
          <a:prstGeom prst="rect">
            <a:avLst/>
          </a:prstGeom>
        </p:spPr>
        <p:txBody>
          <a:bodyPr/>
          <a:lstStyle/>
          <a:p>
            <a:r>
              <a:t>Cristella</a:t>
            </a:r>
          </a:p>
        </p:txBody>
      </p:sp>
      <p:sp>
        <p:nvSpPr>
          <p:cNvPr id="450" name="Content Placeholder 7"/>
          <p:cNvSpPr txBox="1">
            <a:spLocks noGrp="1"/>
          </p:cNvSpPr>
          <p:nvPr>
            <p:ph type="body" sz="quarter" idx="1"/>
          </p:nvPr>
        </p:nvSpPr>
        <p:spPr>
          <a:xfrm>
            <a:off x="395415" y="10244810"/>
            <a:ext cx="6772676" cy="3087103"/>
          </a:xfrm>
          <a:prstGeom prst="rect">
            <a:avLst/>
          </a:prstGeom>
        </p:spPr>
        <p:txBody>
          <a:bodyPr/>
          <a:lstStyle/>
          <a:p>
            <a:r>
              <a:t>très douée, c’est la nouvelle génération de leader de demain</a:t>
            </a:r>
          </a:p>
        </p:txBody>
      </p:sp>
      <p:sp>
        <p:nvSpPr>
          <p:cNvPr id="451" name="Content Placeholder 9"/>
          <p:cNvSpPr txBox="1"/>
          <p:nvPr/>
        </p:nvSpPr>
        <p:spPr>
          <a:xfrm>
            <a:off x="395415" y="6627669"/>
            <a:ext cx="6772676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>
                <a:solidFill>
                  <a:srgbClr val="9420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 j’ai des problèmes familliaux mais je vais m’en sortir grace à l’école, les profs et le directeur de mon lycée</a:t>
            </a:r>
          </a:p>
        </p:txBody>
      </p:sp>
      <p:sp>
        <p:nvSpPr>
          <p:cNvPr id="452" name="Text Placeholder 1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Cristella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16 ans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Bogota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8 frères et sœurs son père est en prison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petit job à la sauvette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       vient d’obtenir une bourse d’étude pour les USA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Problème avec de l’acide et n’a plus d’empreinte digitale</a:t>
            </a:r>
          </a:p>
        </p:txBody>
      </p:sp>
      <p:sp>
        <p:nvSpPr>
          <p:cNvPr id="453" name="Triangle 11"/>
          <p:cNvSpPr/>
          <p:nvPr/>
        </p:nvSpPr>
        <p:spPr>
          <a:xfrm rot="10800000">
            <a:off x="18177794" y="2405900"/>
            <a:ext cx="484588" cy="320941"/>
          </a:xfrm>
          <a:prstGeom prst="triangle">
            <a:avLst/>
          </a:prstGeom>
          <a:solidFill>
            <a:srgbClr val="C55A1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4" name="Triangle 12"/>
          <p:cNvSpPr/>
          <p:nvPr/>
        </p:nvSpPr>
        <p:spPr>
          <a:xfrm rot="10800000">
            <a:off x="19562734" y="4121149"/>
            <a:ext cx="484589" cy="320942"/>
          </a:xfrm>
          <a:prstGeom prst="triangle">
            <a:avLst/>
          </a:prstGeom>
          <a:solidFill>
            <a:srgbClr val="C55A1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5" name="Triangle 13"/>
          <p:cNvSpPr/>
          <p:nvPr/>
        </p:nvSpPr>
        <p:spPr>
          <a:xfrm rot="10800000">
            <a:off x="20384740" y="5836024"/>
            <a:ext cx="484588" cy="320941"/>
          </a:xfrm>
          <a:prstGeom prst="triangle">
            <a:avLst/>
          </a:prstGeom>
          <a:solidFill>
            <a:srgbClr val="C55A1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6" name="Triangle 14"/>
          <p:cNvSpPr/>
          <p:nvPr/>
        </p:nvSpPr>
        <p:spPr>
          <a:xfrm rot="10800000">
            <a:off x="18923669" y="7438977"/>
            <a:ext cx="517483" cy="490717"/>
          </a:xfrm>
          <a:prstGeom prst="triangle">
            <a:avLst/>
          </a:prstGeom>
          <a:solidFill>
            <a:srgbClr val="C55A1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7" name="Triangle 15"/>
          <p:cNvSpPr/>
          <p:nvPr/>
        </p:nvSpPr>
        <p:spPr>
          <a:xfrm rot="10800000">
            <a:off x="19441151" y="9268666"/>
            <a:ext cx="470439" cy="446107"/>
          </a:xfrm>
          <a:prstGeom prst="triangle">
            <a:avLst/>
          </a:prstGeom>
          <a:solidFill>
            <a:srgbClr val="C55A1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8" name="Triangle 16"/>
          <p:cNvSpPr/>
          <p:nvPr/>
        </p:nvSpPr>
        <p:spPr>
          <a:xfrm rot="10800000">
            <a:off x="18177794" y="10955562"/>
            <a:ext cx="470439" cy="446107"/>
          </a:xfrm>
          <a:prstGeom prst="triangle">
            <a:avLst/>
          </a:prstGeom>
          <a:solidFill>
            <a:srgbClr val="C55A1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59" name="Content Placeholder 18" descr="Content Placeholder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886" y="1873250"/>
            <a:ext cx="4102177" cy="4311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itle 1"/>
          <p:cNvSpPr txBox="1">
            <a:spLocks noGrp="1"/>
          </p:cNvSpPr>
          <p:nvPr>
            <p:ph type="title" idx="4294967295"/>
          </p:nvPr>
        </p:nvSpPr>
        <p:spPr>
          <a:xfrm>
            <a:off x="-704871" y="-2135152"/>
            <a:ext cx="25419073" cy="18126004"/>
          </a:xfrm>
          <a:prstGeom prst="rect">
            <a:avLst/>
          </a:prstGeom>
        </p:spPr>
        <p:txBody>
          <a:bodyPr lIns="121919" tIns="121919" rIns="121919" bIns="121919"/>
          <a:lstStyle>
            <a:lvl1pPr algn="ctr" defTabSz="1731263">
              <a:lnSpc>
                <a:spcPct val="50000"/>
              </a:lnSpc>
              <a:defRPr sz="68088" b="1" spc="-2723" baseline="-44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PERSONA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fiche-persona-deuxio.png" descr="fiche-persona-deux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2797" y="-1456135"/>
            <a:ext cx="21618406" cy="15310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exemple-fiche-persona.jpg" descr="exemple-fiche-person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560" y="-207717"/>
            <a:ext cx="20438023" cy="14131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exemple-persona-vignette.jpg" descr="exemple-persona-vignett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92378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22031019" cy="13510633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app.xtensio.com"/>
          <p:cNvSpPr txBox="1"/>
          <p:nvPr/>
        </p:nvSpPr>
        <p:spPr>
          <a:xfrm>
            <a:off x="16259813" y="-35980"/>
            <a:ext cx="10497784" cy="11208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ctr" defTabSz="1651000"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app.xtensio.com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itle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PERSONA</a:t>
            </a:r>
          </a:p>
        </p:txBody>
      </p:sp>
      <p:sp>
        <p:nvSpPr>
          <p:cNvPr id="350" name="Subtitle 4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50975">
              <a:defRPr sz="1040" spc="-41" baseline="-28846"/>
            </a:pPr>
            <a:endParaRPr/>
          </a:p>
        </p:txBody>
      </p:sp>
      <p:pic>
        <p:nvPicPr>
          <p:cNvPr id="473" name="Capture.PNG" descr="Captu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595" y="273096"/>
            <a:ext cx="19754713" cy="13169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50975">
              <a:defRPr sz="1040" spc="-41" baseline="-28846"/>
            </a:pPr>
            <a:endParaRPr/>
          </a:p>
        </p:txBody>
      </p:sp>
      <p:pic>
        <p:nvPicPr>
          <p:cNvPr id="476" name="PersonaClaire.pdf" descr="PersonaClair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403" y="1344469"/>
            <a:ext cx="17497235" cy="12371531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CLAIRE"/>
          <p:cNvSpPr txBox="1"/>
          <p:nvPr/>
        </p:nvSpPr>
        <p:spPr>
          <a:xfrm>
            <a:off x="859310" y="897082"/>
            <a:ext cx="3249017" cy="1118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67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CLAIRE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50975">
              <a:defRPr sz="1040" spc="-41" baseline="-28846"/>
            </a:pPr>
            <a:endParaRPr/>
          </a:p>
        </p:txBody>
      </p:sp>
      <p:pic>
        <p:nvPicPr>
          <p:cNvPr id="480" name="50314417_1164778197024181_8418907400840413184_n.jpg" descr="50314417_1164778197024181_8418907400840413184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76950" y="295388"/>
            <a:ext cx="23422374" cy="12426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50975">
              <a:defRPr sz="1040" spc="-41" baseline="-28846"/>
            </a:pPr>
            <a:endParaRPr/>
          </a:p>
        </p:txBody>
      </p:sp>
      <p:pic>
        <p:nvPicPr>
          <p:cNvPr id="483" name="PERSONA-GISELE.pdf" descr="PERSONA-GISEL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478" y="247307"/>
            <a:ext cx="21103409" cy="11870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50975">
              <a:defRPr sz="1040" spc="-41" baseline="-28846"/>
            </a:pPr>
            <a:endParaRPr/>
          </a:p>
        </p:txBody>
      </p:sp>
      <p:pic>
        <p:nvPicPr>
          <p:cNvPr id="486" name="50266317_540713623090803_1798241637910970368_n (1).png" descr="50266317_540713623090803_1798241637910970368_n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340" y="208316"/>
            <a:ext cx="15604609" cy="13507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50975">
              <a:defRPr sz="1040" spc="-41" baseline="-28846"/>
            </a:pPr>
            <a:endParaRPr/>
          </a:p>
        </p:txBody>
      </p:sp>
      <p:pic>
        <p:nvPicPr>
          <p:cNvPr id="4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2250" y="1003300"/>
            <a:ext cx="18859500" cy="1170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50975">
              <a:defRPr sz="1040" spc="-41" baseline="-28846"/>
            </a:pPr>
            <a:endParaRPr/>
          </a:p>
        </p:txBody>
      </p:sp>
      <p:pic>
        <p:nvPicPr>
          <p:cNvPr id="4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9550" y="1073150"/>
            <a:ext cx="18884900" cy="11569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22163464" y="12776835"/>
            <a:ext cx="544137" cy="6019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495" name="Rectangle 38"/>
          <p:cNvSpPr/>
          <p:nvPr/>
        </p:nvSpPr>
        <p:spPr>
          <a:xfrm>
            <a:off x="21982896" y="12967861"/>
            <a:ext cx="25401" cy="251459"/>
          </a:xfrm>
          <a:prstGeom prst="rect">
            <a:avLst/>
          </a:prstGeom>
          <a:solidFill>
            <a:srgbClr val="404040"/>
          </a:solidFill>
          <a:ln w="25400">
            <a:solidFill>
              <a:srgbClr val="404040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496" name="Image 33" descr="Image 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28558" y="12979431"/>
            <a:ext cx="2101281" cy="463519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Rectangle 8"/>
          <p:cNvSpPr/>
          <p:nvPr/>
        </p:nvSpPr>
        <p:spPr>
          <a:xfrm>
            <a:off x="1755530" y="-1"/>
            <a:ext cx="20875870" cy="404448"/>
          </a:xfrm>
          <a:prstGeom prst="rect">
            <a:avLst/>
          </a:prstGeom>
          <a:solidFill>
            <a:srgbClr val="FA8C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498" name="Image 2" descr="Imag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18667" y="4833375"/>
            <a:ext cx="5633259" cy="5614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22163464" y="12776835"/>
            <a:ext cx="544137" cy="6019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501" name="Rectangle 38"/>
          <p:cNvSpPr/>
          <p:nvPr/>
        </p:nvSpPr>
        <p:spPr>
          <a:xfrm>
            <a:off x="21982896" y="12967861"/>
            <a:ext cx="25401" cy="251459"/>
          </a:xfrm>
          <a:prstGeom prst="rect">
            <a:avLst/>
          </a:prstGeom>
          <a:solidFill>
            <a:srgbClr val="404040"/>
          </a:solidFill>
          <a:ln w="25400">
            <a:solidFill>
              <a:srgbClr val="404040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502" name="Image 33" descr="Image 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28558" y="12979431"/>
            <a:ext cx="2101281" cy="463519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Rectangle 8"/>
          <p:cNvSpPr/>
          <p:nvPr/>
        </p:nvSpPr>
        <p:spPr>
          <a:xfrm>
            <a:off x="1755530" y="-1"/>
            <a:ext cx="20875870" cy="404448"/>
          </a:xfrm>
          <a:prstGeom prst="rect">
            <a:avLst/>
          </a:prstGeom>
          <a:solidFill>
            <a:srgbClr val="FA8C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504" name="Image 2" descr="Imag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89460" y="5592626"/>
            <a:ext cx="6044405" cy="6044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22163464" y="12776835"/>
            <a:ext cx="544137" cy="6019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507" name="Rectangle 38"/>
          <p:cNvSpPr/>
          <p:nvPr/>
        </p:nvSpPr>
        <p:spPr>
          <a:xfrm>
            <a:off x="21982896" y="12967861"/>
            <a:ext cx="25401" cy="251459"/>
          </a:xfrm>
          <a:prstGeom prst="rect">
            <a:avLst/>
          </a:prstGeom>
          <a:solidFill>
            <a:srgbClr val="404040"/>
          </a:solidFill>
          <a:ln w="25400">
            <a:solidFill>
              <a:srgbClr val="404040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508" name="Image 33" descr="Image 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28558" y="12979431"/>
            <a:ext cx="2101281" cy="463519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Rectangle 8"/>
          <p:cNvSpPr/>
          <p:nvPr/>
        </p:nvSpPr>
        <p:spPr>
          <a:xfrm>
            <a:off x="1755530" y="-1"/>
            <a:ext cx="20875870" cy="404448"/>
          </a:xfrm>
          <a:prstGeom prst="rect">
            <a:avLst/>
          </a:prstGeom>
          <a:solidFill>
            <a:srgbClr val="FA8C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510" name="Rectangle 7"/>
          <p:cNvSpPr/>
          <p:nvPr/>
        </p:nvSpPr>
        <p:spPr>
          <a:xfrm>
            <a:off x="1948962" y="2912743"/>
            <a:ext cx="1778979" cy="169985"/>
          </a:xfrm>
          <a:prstGeom prst="rect">
            <a:avLst/>
          </a:prstGeom>
          <a:solidFill>
            <a:srgbClr val="FA8C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511" name="ZoneTexte 9"/>
          <p:cNvSpPr txBox="1"/>
          <p:nvPr/>
        </p:nvSpPr>
        <p:spPr>
          <a:xfrm>
            <a:off x="1948962" y="2112523"/>
            <a:ext cx="6298774" cy="881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JEAN – Reverse Mentoring</a:t>
            </a:r>
          </a:p>
        </p:txBody>
      </p:sp>
      <p:pic>
        <p:nvPicPr>
          <p:cNvPr id="512" name="Image 2" descr="Imag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7298" y="4754698"/>
            <a:ext cx="6048005" cy="604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9071" y="989541"/>
            <a:ext cx="13894529" cy="10834159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Définition du persona :…"/>
          <p:cNvSpPr txBox="1"/>
          <p:nvPr/>
        </p:nvSpPr>
        <p:spPr>
          <a:xfrm>
            <a:off x="647590" y="989541"/>
            <a:ext cx="8555654" cy="11384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Définition du persona : </a:t>
            </a:r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b="1">
                <a:latin typeface="Open Sans"/>
                <a:ea typeface="Open Sans"/>
                <a:cs typeface="Open Sans"/>
                <a:sym typeface="Open Sans"/>
              </a:rPr>
              <a:t>personnage imaginaire</a:t>
            </a:r>
            <a:r>
              <a:t> représentant un groupe cible dans le cadre d’une réflexion sur l’évolution d’un produit ou service. </a:t>
            </a:r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  <a:p>
            <a:pPr>
              <a:defRPr b="1">
                <a:latin typeface="Open Sans"/>
                <a:ea typeface="Open Sans"/>
                <a:cs typeface="Open Sans"/>
                <a:sym typeface="Open Sans"/>
              </a:defRPr>
            </a:pPr>
            <a:r>
              <a:t>Extrait Wikipedia :</a:t>
            </a:r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« un Persona est une personne fictive dotée d'attributs et de caractéristiques sociales et psychologiques et qui représente un groupe cible»</a:t>
            </a:r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copie ci-contre</a:t>
            </a:r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On utilise aussi le terme de « buyer persona ». Mais le persona peut être BtoB, BtoC, il peut être un intermédiaire, un journaliste ou un influenceur.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Capture d’écran 2019-02-09 à 09.58.43.png" descr="Capture d’écran 2019-02-09 à 09.58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030" y="284360"/>
            <a:ext cx="21248028" cy="11917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935" y="216213"/>
            <a:ext cx="23536397" cy="13029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Persona Anaëlle Thomas.png" descr="Persona Anaëlle Thoma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657" y="0"/>
            <a:ext cx="17389082" cy="13823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698" y="2742036"/>
            <a:ext cx="1788828" cy="1788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Image 2" descr="Imag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6698" y="9185136"/>
            <a:ext cx="1788828" cy="1788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6698" y="7033541"/>
            <a:ext cx="1788961" cy="1794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Image 2" descr="Imag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6698" y="4887789"/>
            <a:ext cx="1788828" cy="1788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 2" descr="Imag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6698" y="596283"/>
            <a:ext cx="1788828" cy="1788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age 2" descr="Imag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0833" y="11330888"/>
            <a:ext cx="1794693" cy="1788829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Rectangle 8"/>
          <p:cNvSpPr/>
          <p:nvPr/>
        </p:nvSpPr>
        <p:spPr>
          <a:xfrm>
            <a:off x="1755530" y="-1"/>
            <a:ext cx="20875870" cy="404448"/>
          </a:xfrm>
          <a:prstGeom prst="rect">
            <a:avLst/>
          </a:prstGeom>
          <a:solidFill>
            <a:srgbClr val="FA8C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529" name="Rectangle 7"/>
          <p:cNvSpPr/>
          <p:nvPr/>
        </p:nvSpPr>
        <p:spPr>
          <a:xfrm>
            <a:off x="3142762" y="1805815"/>
            <a:ext cx="1778979" cy="169985"/>
          </a:xfrm>
          <a:prstGeom prst="rect">
            <a:avLst/>
          </a:prstGeom>
          <a:solidFill>
            <a:srgbClr val="FA8C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530" name="ZoneTexte 9"/>
          <p:cNvSpPr txBox="1"/>
          <p:nvPr/>
        </p:nvSpPr>
        <p:spPr>
          <a:xfrm>
            <a:off x="3142762" y="1005595"/>
            <a:ext cx="11624836" cy="881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JEAN – PROBLEMATIQUE RH : Reverse Mentoring</a:t>
            </a:r>
          </a:p>
        </p:txBody>
      </p:sp>
      <p:sp>
        <p:nvSpPr>
          <p:cNvPr id="531" name="Rectangle 7"/>
          <p:cNvSpPr/>
          <p:nvPr/>
        </p:nvSpPr>
        <p:spPr>
          <a:xfrm>
            <a:off x="3142762" y="6087743"/>
            <a:ext cx="1778979" cy="169985"/>
          </a:xfrm>
          <a:prstGeom prst="rect">
            <a:avLst/>
          </a:prstGeom>
          <a:solidFill>
            <a:srgbClr val="FA8C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532" name="ZoneTexte 9"/>
          <p:cNvSpPr txBox="1"/>
          <p:nvPr/>
        </p:nvSpPr>
        <p:spPr>
          <a:xfrm>
            <a:off x="3142762" y="5287523"/>
            <a:ext cx="4958081" cy="881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OLIVIER - leadership</a:t>
            </a:r>
          </a:p>
        </p:txBody>
      </p:sp>
      <p:sp>
        <p:nvSpPr>
          <p:cNvPr id="533" name="Rectangle 7"/>
          <p:cNvSpPr/>
          <p:nvPr/>
        </p:nvSpPr>
        <p:spPr>
          <a:xfrm>
            <a:off x="3142762" y="3928743"/>
            <a:ext cx="1778979" cy="169985"/>
          </a:xfrm>
          <a:prstGeom prst="rect">
            <a:avLst/>
          </a:prstGeom>
          <a:solidFill>
            <a:srgbClr val="FA8C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534" name="ZoneTexte 9"/>
          <p:cNvSpPr txBox="1"/>
          <p:nvPr/>
        </p:nvSpPr>
        <p:spPr>
          <a:xfrm>
            <a:off x="3142762" y="3128523"/>
            <a:ext cx="5634008" cy="881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MERIEM - Recrutement</a:t>
            </a:r>
          </a:p>
        </p:txBody>
      </p:sp>
      <p:sp>
        <p:nvSpPr>
          <p:cNvPr id="535" name="Rectangle 7"/>
          <p:cNvSpPr/>
          <p:nvPr/>
        </p:nvSpPr>
        <p:spPr>
          <a:xfrm>
            <a:off x="3142762" y="12564743"/>
            <a:ext cx="1778979" cy="169985"/>
          </a:xfrm>
          <a:prstGeom prst="rect">
            <a:avLst/>
          </a:prstGeom>
          <a:solidFill>
            <a:srgbClr val="FA8C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536" name="ZoneTexte 9"/>
          <p:cNvSpPr txBox="1"/>
          <p:nvPr/>
        </p:nvSpPr>
        <p:spPr>
          <a:xfrm>
            <a:off x="3142762" y="11764523"/>
            <a:ext cx="4993551" cy="881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Annita - Onboarding</a:t>
            </a:r>
          </a:p>
        </p:txBody>
      </p:sp>
      <p:sp>
        <p:nvSpPr>
          <p:cNvPr id="537" name="Rectangle 7"/>
          <p:cNvSpPr/>
          <p:nvPr/>
        </p:nvSpPr>
        <p:spPr>
          <a:xfrm>
            <a:off x="3142762" y="8373743"/>
            <a:ext cx="1778979" cy="169985"/>
          </a:xfrm>
          <a:prstGeom prst="rect">
            <a:avLst/>
          </a:prstGeom>
          <a:solidFill>
            <a:srgbClr val="FA8C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538" name="ZoneTexte 9"/>
          <p:cNvSpPr txBox="1"/>
          <p:nvPr/>
        </p:nvSpPr>
        <p:spPr>
          <a:xfrm>
            <a:off x="3142762" y="7573523"/>
            <a:ext cx="9420940" cy="881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PIERRE LOUIS - Les avantages salariaux</a:t>
            </a:r>
          </a:p>
        </p:txBody>
      </p:sp>
      <p:sp>
        <p:nvSpPr>
          <p:cNvPr id="539" name="Rectangle 7"/>
          <p:cNvSpPr/>
          <p:nvPr/>
        </p:nvSpPr>
        <p:spPr>
          <a:xfrm>
            <a:off x="3142762" y="10405743"/>
            <a:ext cx="1778979" cy="169985"/>
          </a:xfrm>
          <a:prstGeom prst="rect">
            <a:avLst/>
          </a:prstGeom>
          <a:solidFill>
            <a:srgbClr val="FA8C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540" name="ZoneTexte 9"/>
          <p:cNvSpPr txBox="1"/>
          <p:nvPr/>
        </p:nvSpPr>
        <p:spPr>
          <a:xfrm>
            <a:off x="3142762" y="9605523"/>
            <a:ext cx="4713754" cy="881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JARI - La formation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itle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STORY</a:t>
            </a:r>
          </a:p>
        </p:txBody>
      </p:sp>
      <p:sp>
        <p:nvSpPr>
          <p:cNvPr id="543" name="Subtitle 4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Stories  (US)</a:t>
            </a:r>
          </a:p>
        </p:txBody>
      </p:sp>
      <p:sp>
        <p:nvSpPr>
          <p:cNvPr id="54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16628" y="2184400"/>
            <a:ext cx="22716226" cy="10922000"/>
          </a:xfrm>
          <a:prstGeom prst="rect">
            <a:avLst/>
          </a:prstGeom>
        </p:spPr>
        <p:txBody>
          <a:bodyPr/>
          <a:lstStyle/>
          <a:p>
            <a:r>
              <a:t>Descriptions simples, claires et brèves de fonctions pour un utilisateur réel</a:t>
            </a:r>
          </a:p>
          <a:p>
            <a:r>
              <a:t>Lien entre les utilisateurs, les designers, développeurs et chef de projets</a:t>
            </a:r>
          </a:p>
        </p:txBody>
      </p:sp>
      <p:grpSp>
        <p:nvGrpSpPr>
          <p:cNvPr id="549" name="Rectangle 3"/>
          <p:cNvGrpSpPr/>
          <p:nvPr/>
        </p:nvGrpSpPr>
        <p:grpSpPr>
          <a:xfrm>
            <a:off x="2645423" y="7262049"/>
            <a:ext cx="6326036" cy="5888969"/>
            <a:chOff x="0" y="0"/>
            <a:chExt cx="6326034" cy="5888968"/>
          </a:xfrm>
        </p:grpSpPr>
        <p:sp>
          <p:nvSpPr>
            <p:cNvPr id="547" name="Rectangle"/>
            <p:cNvSpPr/>
            <p:nvPr/>
          </p:nvSpPr>
          <p:spPr>
            <a:xfrm>
              <a:off x="-1" y="-1"/>
              <a:ext cx="6326036" cy="5888970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400000"/>
            </a:ln>
            <a:effectLst>
              <a:outerShdw blurRad="101600" dist="2540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64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8" name="En tant que……"/>
            <p:cNvSpPr txBox="1"/>
            <p:nvPr/>
          </p:nvSpPr>
          <p:spPr>
            <a:xfrm>
              <a:off x="-1" y="-1"/>
              <a:ext cx="6326036" cy="51358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64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64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64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64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64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pic>
        <p:nvPicPr>
          <p:cNvPr id="55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97110" y="8458240"/>
            <a:ext cx="6874342" cy="1947239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TextBox 5"/>
          <p:cNvSpPr txBox="1"/>
          <p:nvPr/>
        </p:nvSpPr>
        <p:spPr>
          <a:xfrm>
            <a:off x="12330030" y="10374706"/>
            <a:ext cx="10979964" cy="932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800"/>
            </a:lvl1pPr>
          </a:lstStyle>
          <a:p>
            <a:r>
              <a:t>weloveusers.com/methodes/personas.html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itle 1"/>
          <p:cNvSpPr txBox="1">
            <a:spLocks noGrp="1"/>
          </p:cNvSpPr>
          <p:nvPr>
            <p:ph type="title"/>
          </p:nvPr>
        </p:nvSpPr>
        <p:spPr>
          <a:xfrm>
            <a:off x="-2" y="0"/>
            <a:ext cx="24523818" cy="1080000"/>
          </a:xfrm>
          <a:prstGeom prst="rect">
            <a:avLst/>
          </a:prstGeom>
        </p:spPr>
        <p:txBody>
          <a:bodyPr/>
          <a:lstStyle/>
          <a:p>
            <a:r>
              <a:t>Exemple de user stories</a:t>
            </a:r>
          </a:p>
        </p:txBody>
      </p:sp>
      <p:grpSp>
        <p:nvGrpSpPr>
          <p:cNvPr id="556" name="Rectangle 2"/>
          <p:cNvGrpSpPr/>
          <p:nvPr/>
        </p:nvGrpSpPr>
        <p:grpSpPr>
          <a:xfrm>
            <a:off x="437082" y="7058491"/>
            <a:ext cx="4271280" cy="4166009"/>
            <a:chOff x="0" y="0"/>
            <a:chExt cx="4271279" cy="4166008"/>
          </a:xfrm>
        </p:grpSpPr>
        <p:sp>
          <p:nvSpPr>
            <p:cNvPr id="554" name="Rectangle"/>
            <p:cNvSpPr/>
            <p:nvPr/>
          </p:nvSpPr>
          <p:spPr>
            <a:xfrm>
              <a:off x="0" y="-1"/>
              <a:ext cx="4271280" cy="41660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5" name="En tant que……"/>
            <p:cNvSpPr txBox="1"/>
            <p:nvPr/>
          </p:nvSpPr>
          <p:spPr>
            <a:xfrm>
              <a:off x="0" y="-1"/>
              <a:ext cx="4271280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59" name="Rectangle 3"/>
          <p:cNvGrpSpPr/>
          <p:nvPr/>
        </p:nvGrpSpPr>
        <p:grpSpPr>
          <a:xfrm>
            <a:off x="8638555" y="7058491"/>
            <a:ext cx="4344233" cy="4166009"/>
            <a:chOff x="0" y="0"/>
            <a:chExt cx="4344232" cy="4166008"/>
          </a:xfrm>
        </p:grpSpPr>
        <p:sp>
          <p:nvSpPr>
            <p:cNvPr id="557" name="Rectangle"/>
            <p:cNvSpPr/>
            <p:nvPr/>
          </p:nvSpPr>
          <p:spPr>
            <a:xfrm>
              <a:off x="-1" y="-1"/>
              <a:ext cx="4344234" cy="416601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8" name="En tant que……"/>
            <p:cNvSpPr txBox="1"/>
            <p:nvPr/>
          </p:nvSpPr>
          <p:spPr>
            <a:xfrm>
              <a:off x="-1" y="-1"/>
              <a:ext cx="4344234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62" name="Rectangle 4"/>
          <p:cNvGrpSpPr/>
          <p:nvPr/>
        </p:nvGrpSpPr>
        <p:grpSpPr>
          <a:xfrm>
            <a:off x="16978293" y="7058491"/>
            <a:ext cx="4891257" cy="4166009"/>
            <a:chOff x="0" y="0"/>
            <a:chExt cx="4891256" cy="4166008"/>
          </a:xfrm>
        </p:grpSpPr>
        <p:sp>
          <p:nvSpPr>
            <p:cNvPr id="560" name="Rectangle"/>
            <p:cNvSpPr/>
            <p:nvPr/>
          </p:nvSpPr>
          <p:spPr>
            <a:xfrm>
              <a:off x="-1" y="-1"/>
              <a:ext cx="4891258" cy="4166010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1" name="En tant que……"/>
            <p:cNvSpPr txBox="1"/>
            <p:nvPr/>
          </p:nvSpPr>
          <p:spPr>
            <a:xfrm>
              <a:off x="-1" y="-1"/>
              <a:ext cx="4891258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65" name="Rectangle 5"/>
          <p:cNvGrpSpPr/>
          <p:nvPr/>
        </p:nvGrpSpPr>
        <p:grpSpPr>
          <a:xfrm>
            <a:off x="17384693" y="7464891"/>
            <a:ext cx="4891257" cy="4166009"/>
            <a:chOff x="0" y="0"/>
            <a:chExt cx="4891256" cy="4166008"/>
          </a:xfrm>
        </p:grpSpPr>
        <p:sp>
          <p:nvSpPr>
            <p:cNvPr id="563" name="Rectangle"/>
            <p:cNvSpPr/>
            <p:nvPr/>
          </p:nvSpPr>
          <p:spPr>
            <a:xfrm>
              <a:off x="-1" y="-1"/>
              <a:ext cx="4891258" cy="4166010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4" name="En tant que……"/>
            <p:cNvSpPr txBox="1"/>
            <p:nvPr/>
          </p:nvSpPr>
          <p:spPr>
            <a:xfrm>
              <a:off x="-1" y="-1"/>
              <a:ext cx="4891258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68" name="Rectangle 6"/>
          <p:cNvGrpSpPr/>
          <p:nvPr/>
        </p:nvGrpSpPr>
        <p:grpSpPr>
          <a:xfrm>
            <a:off x="17791093" y="7871291"/>
            <a:ext cx="4891257" cy="4166009"/>
            <a:chOff x="0" y="0"/>
            <a:chExt cx="4891256" cy="4166008"/>
          </a:xfrm>
        </p:grpSpPr>
        <p:sp>
          <p:nvSpPr>
            <p:cNvPr id="566" name="Rectangle"/>
            <p:cNvSpPr/>
            <p:nvPr/>
          </p:nvSpPr>
          <p:spPr>
            <a:xfrm>
              <a:off x="-1" y="-1"/>
              <a:ext cx="4891258" cy="4166010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7" name="En tant que……"/>
            <p:cNvSpPr txBox="1"/>
            <p:nvPr/>
          </p:nvSpPr>
          <p:spPr>
            <a:xfrm>
              <a:off x="-1" y="-1"/>
              <a:ext cx="4891258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71" name="Rectangle 7"/>
          <p:cNvGrpSpPr/>
          <p:nvPr/>
        </p:nvGrpSpPr>
        <p:grpSpPr>
          <a:xfrm>
            <a:off x="18197493" y="8277691"/>
            <a:ext cx="4891257" cy="4166009"/>
            <a:chOff x="0" y="0"/>
            <a:chExt cx="4891256" cy="4166008"/>
          </a:xfrm>
        </p:grpSpPr>
        <p:sp>
          <p:nvSpPr>
            <p:cNvPr id="569" name="Rectangle"/>
            <p:cNvSpPr/>
            <p:nvPr/>
          </p:nvSpPr>
          <p:spPr>
            <a:xfrm>
              <a:off x="-1" y="-1"/>
              <a:ext cx="4891258" cy="4166010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0" name="En tant que……"/>
            <p:cNvSpPr txBox="1"/>
            <p:nvPr/>
          </p:nvSpPr>
          <p:spPr>
            <a:xfrm>
              <a:off x="-1" y="-1"/>
              <a:ext cx="4891258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74" name="Rectangle 8"/>
          <p:cNvGrpSpPr/>
          <p:nvPr/>
        </p:nvGrpSpPr>
        <p:grpSpPr>
          <a:xfrm>
            <a:off x="18603893" y="8684091"/>
            <a:ext cx="4891257" cy="4166009"/>
            <a:chOff x="0" y="0"/>
            <a:chExt cx="4891256" cy="4166008"/>
          </a:xfrm>
        </p:grpSpPr>
        <p:sp>
          <p:nvSpPr>
            <p:cNvPr id="572" name="Rectangle"/>
            <p:cNvSpPr/>
            <p:nvPr/>
          </p:nvSpPr>
          <p:spPr>
            <a:xfrm>
              <a:off x="-1" y="-1"/>
              <a:ext cx="4891258" cy="4166010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3" name="En tant que……"/>
            <p:cNvSpPr txBox="1"/>
            <p:nvPr/>
          </p:nvSpPr>
          <p:spPr>
            <a:xfrm>
              <a:off x="-1" y="-1"/>
              <a:ext cx="4891258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77" name="Rectangle 9"/>
          <p:cNvGrpSpPr/>
          <p:nvPr/>
        </p:nvGrpSpPr>
        <p:grpSpPr>
          <a:xfrm>
            <a:off x="17837106" y="2534473"/>
            <a:ext cx="4891257" cy="4166010"/>
            <a:chOff x="0" y="0"/>
            <a:chExt cx="4891256" cy="4166008"/>
          </a:xfrm>
        </p:grpSpPr>
        <p:sp>
          <p:nvSpPr>
            <p:cNvPr id="575" name="Rectangle"/>
            <p:cNvSpPr/>
            <p:nvPr/>
          </p:nvSpPr>
          <p:spPr>
            <a:xfrm>
              <a:off x="-1" y="-1"/>
              <a:ext cx="4891258" cy="4166010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6" name="En tant que……"/>
            <p:cNvSpPr txBox="1"/>
            <p:nvPr/>
          </p:nvSpPr>
          <p:spPr>
            <a:xfrm>
              <a:off x="-1" y="-1"/>
              <a:ext cx="4891258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80" name="Rectangle 10"/>
          <p:cNvGrpSpPr/>
          <p:nvPr/>
        </p:nvGrpSpPr>
        <p:grpSpPr>
          <a:xfrm>
            <a:off x="9044955" y="7464891"/>
            <a:ext cx="4344233" cy="4166009"/>
            <a:chOff x="0" y="0"/>
            <a:chExt cx="4344232" cy="4166008"/>
          </a:xfrm>
        </p:grpSpPr>
        <p:sp>
          <p:nvSpPr>
            <p:cNvPr id="578" name="Rectangle"/>
            <p:cNvSpPr/>
            <p:nvPr/>
          </p:nvSpPr>
          <p:spPr>
            <a:xfrm>
              <a:off x="-1" y="-1"/>
              <a:ext cx="4344234" cy="416601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9" name="En tant que……"/>
            <p:cNvSpPr txBox="1"/>
            <p:nvPr/>
          </p:nvSpPr>
          <p:spPr>
            <a:xfrm>
              <a:off x="-1" y="-1"/>
              <a:ext cx="4344234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83" name="Rectangle 11"/>
          <p:cNvGrpSpPr/>
          <p:nvPr/>
        </p:nvGrpSpPr>
        <p:grpSpPr>
          <a:xfrm>
            <a:off x="9451355" y="7871291"/>
            <a:ext cx="4344233" cy="4166009"/>
            <a:chOff x="0" y="0"/>
            <a:chExt cx="4344232" cy="4166008"/>
          </a:xfrm>
        </p:grpSpPr>
        <p:sp>
          <p:nvSpPr>
            <p:cNvPr id="581" name="Rectangle"/>
            <p:cNvSpPr/>
            <p:nvPr/>
          </p:nvSpPr>
          <p:spPr>
            <a:xfrm>
              <a:off x="-1" y="-1"/>
              <a:ext cx="4344234" cy="416601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2" name="En tant que……"/>
            <p:cNvSpPr txBox="1"/>
            <p:nvPr/>
          </p:nvSpPr>
          <p:spPr>
            <a:xfrm>
              <a:off x="-1" y="-1"/>
              <a:ext cx="4344234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86" name="Rectangle 12"/>
          <p:cNvGrpSpPr/>
          <p:nvPr/>
        </p:nvGrpSpPr>
        <p:grpSpPr>
          <a:xfrm>
            <a:off x="9857755" y="8277691"/>
            <a:ext cx="4344233" cy="4166009"/>
            <a:chOff x="0" y="0"/>
            <a:chExt cx="4344232" cy="4166008"/>
          </a:xfrm>
        </p:grpSpPr>
        <p:sp>
          <p:nvSpPr>
            <p:cNvPr id="584" name="Rectangle"/>
            <p:cNvSpPr/>
            <p:nvPr/>
          </p:nvSpPr>
          <p:spPr>
            <a:xfrm>
              <a:off x="-1" y="-1"/>
              <a:ext cx="4344234" cy="416601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5" name="En tant que……"/>
            <p:cNvSpPr txBox="1"/>
            <p:nvPr/>
          </p:nvSpPr>
          <p:spPr>
            <a:xfrm>
              <a:off x="-1" y="-1"/>
              <a:ext cx="4344234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89" name="Rectangle 13"/>
          <p:cNvGrpSpPr/>
          <p:nvPr/>
        </p:nvGrpSpPr>
        <p:grpSpPr>
          <a:xfrm>
            <a:off x="10264155" y="8684091"/>
            <a:ext cx="4344233" cy="4166009"/>
            <a:chOff x="0" y="0"/>
            <a:chExt cx="4344232" cy="4166008"/>
          </a:xfrm>
        </p:grpSpPr>
        <p:sp>
          <p:nvSpPr>
            <p:cNvPr id="587" name="Rectangle"/>
            <p:cNvSpPr/>
            <p:nvPr/>
          </p:nvSpPr>
          <p:spPr>
            <a:xfrm>
              <a:off x="-1" y="-1"/>
              <a:ext cx="4344234" cy="416601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8" name="En tant que……"/>
            <p:cNvSpPr txBox="1"/>
            <p:nvPr/>
          </p:nvSpPr>
          <p:spPr>
            <a:xfrm>
              <a:off x="-1" y="-1"/>
              <a:ext cx="4344234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92" name="Rectangle 14"/>
          <p:cNvGrpSpPr/>
          <p:nvPr/>
        </p:nvGrpSpPr>
        <p:grpSpPr>
          <a:xfrm>
            <a:off x="10670555" y="9090491"/>
            <a:ext cx="4344233" cy="4166009"/>
            <a:chOff x="0" y="0"/>
            <a:chExt cx="4344232" cy="4166008"/>
          </a:xfrm>
        </p:grpSpPr>
        <p:sp>
          <p:nvSpPr>
            <p:cNvPr id="590" name="Rectangle"/>
            <p:cNvSpPr/>
            <p:nvPr/>
          </p:nvSpPr>
          <p:spPr>
            <a:xfrm>
              <a:off x="-1" y="-1"/>
              <a:ext cx="4344234" cy="416601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1" name="En tant que……"/>
            <p:cNvSpPr txBox="1"/>
            <p:nvPr/>
          </p:nvSpPr>
          <p:spPr>
            <a:xfrm>
              <a:off x="-1" y="-1"/>
              <a:ext cx="4344234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95" name="Rectangle 15"/>
          <p:cNvGrpSpPr/>
          <p:nvPr/>
        </p:nvGrpSpPr>
        <p:grpSpPr>
          <a:xfrm>
            <a:off x="9903765" y="2534473"/>
            <a:ext cx="4344234" cy="4166010"/>
            <a:chOff x="0" y="0"/>
            <a:chExt cx="4344232" cy="4166008"/>
          </a:xfrm>
        </p:grpSpPr>
        <p:sp>
          <p:nvSpPr>
            <p:cNvPr id="593" name="Rectangle"/>
            <p:cNvSpPr/>
            <p:nvPr/>
          </p:nvSpPr>
          <p:spPr>
            <a:xfrm>
              <a:off x="-1" y="-1"/>
              <a:ext cx="4344234" cy="416601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4" name="En tant que……"/>
            <p:cNvSpPr txBox="1"/>
            <p:nvPr/>
          </p:nvSpPr>
          <p:spPr>
            <a:xfrm>
              <a:off x="-1" y="-1"/>
              <a:ext cx="4344234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598" name="Rectangle 16"/>
          <p:cNvGrpSpPr/>
          <p:nvPr/>
        </p:nvGrpSpPr>
        <p:grpSpPr>
          <a:xfrm>
            <a:off x="843482" y="7464891"/>
            <a:ext cx="4271281" cy="4166009"/>
            <a:chOff x="0" y="0"/>
            <a:chExt cx="4271279" cy="4166008"/>
          </a:xfrm>
        </p:grpSpPr>
        <p:sp>
          <p:nvSpPr>
            <p:cNvPr id="596" name="Rectangle"/>
            <p:cNvSpPr/>
            <p:nvPr/>
          </p:nvSpPr>
          <p:spPr>
            <a:xfrm>
              <a:off x="0" y="-1"/>
              <a:ext cx="4271280" cy="41660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7" name="En tant que……"/>
            <p:cNvSpPr txBox="1"/>
            <p:nvPr/>
          </p:nvSpPr>
          <p:spPr>
            <a:xfrm>
              <a:off x="0" y="-1"/>
              <a:ext cx="4271280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601" name="Rectangle 17"/>
          <p:cNvGrpSpPr/>
          <p:nvPr/>
        </p:nvGrpSpPr>
        <p:grpSpPr>
          <a:xfrm>
            <a:off x="1249882" y="7871291"/>
            <a:ext cx="4271281" cy="4166009"/>
            <a:chOff x="0" y="0"/>
            <a:chExt cx="4271279" cy="4166008"/>
          </a:xfrm>
        </p:grpSpPr>
        <p:sp>
          <p:nvSpPr>
            <p:cNvPr id="599" name="Rectangle"/>
            <p:cNvSpPr/>
            <p:nvPr/>
          </p:nvSpPr>
          <p:spPr>
            <a:xfrm>
              <a:off x="0" y="-1"/>
              <a:ext cx="4271280" cy="41660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0" name="En tant que……"/>
            <p:cNvSpPr txBox="1"/>
            <p:nvPr/>
          </p:nvSpPr>
          <p:spPr>
            <a:xfrm>
              <a:off x="0" y="-1"/>
              <a:ext cx="4271280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604" name="Rectangle 18"/>
          <p:cNvGrpSpPr/>
          <p:nvPr/>
        </p:nvGrpSpPr>
        <p:grpSpPr>
          <a:xfrm>
            <a:off x="1656282" y="8277691"/>
            <a:ext cx="4271281" cy="4166009"/>
            <a:chOff x="0" y="0"/>
            <a:chExt cx="4271279" cy="4166008"/>
          </a:xfrm>
        </p:grpSpPr>
        <p:sp>
          <p:nvSpPr>
            <p:cNvPr id="602" name="Rectangle"/>
            <p:cNvSpPr/>
            <p:nvPr/>
          </p:nvSpPr>
          <p:spPr>
            <a:xfrm>
              <a:off x="0" y="-1"/>
              <a:ext cx="4271280" cy="41660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3" name="En tant que……"/>
            <p:cNvSpPr txBox="1"/>
            <p:nvPr/>
          </p:nvSpPr>
          <p:spPr>
            <a:xfrm>
              <a:off x="0" y="-1"/>
              <a:ext cx="4271280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607" name="Rectangle 19"/>
          <p:cNvGrpSpPr/>
          <p:nvPr/>
        </p:nvGrpSpPr>
        <p:grpSpPr>
          <a:xfrm>
            <a:off x="2062682" y="8684091"/>
            <a:ext cx="4271281" cy="4166009"/>
            <a:chOff x="0" y="0"/>
            <a:chExt cx="4271279" cy="4166008"/>
          </a:xfrm>
        </p:grpSpPr>
        <p:sp>
          <p:nvSpPr>
            <p:cNvPr id="605" name="Rectangle"/>
            <p:cNvSpPr/>
            <p:nvPr/>
          </p:nvSpPr>
          <p:spPr>
            <a:xfrm>
              <a:off x="0" y="-1"/>
              <a:ext cx="4271280" cy="41660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6" name="En tant que……"/>
            <p:cNvSpPr txBox="1"/>
            <p:nvPr/>
          </p:nvSpPr>
          <p:spPr>
            <a:xfrm>
              <a:off x="0" y="-1"/>
              <a:ext cx="4271280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610" name="Rectangle 20"/>
          <p:cNvGrpSpPr/>
          <p:nvPr/>
        </p:nvGrpSpPr>
        <p:grpSpPr>
          <a:xfrm>
            <a:off x="2469082" y="9090491"/>
            <a:ext cx="4271281" cy="4166009"/>
            <a:chOff x="0" y="0"/>
            <a:chExt cx="4271279" cy="4166008"/>
          </a:xfrm>
        </p:grpSpPr>
        <p:sp>
          <p:nvSpPr>
            <p:cNvPr id="608" name="Rectangle"/>
            <p:cNvSpPr/>
            <p:nvPr/>
          </p:nvSpPr>
          <p:spPr>
            <a:xfrm>
              <a:off x="0" y="-1"/>
              <a:ext cx="4271280" cy="41660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9" name="En tant que……"/>
            <p:cNvSpPr txBox="1"/>
            <p:nvPr/>
          </p:nvSpPr>
          <p:spPr>
            <a:xfrm>
              <a:off x="0" y="-1"/>
              <a:ext cx="4271280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  <p:grpSp>
        <p:nvGrpSpPr>
          <p:cNvPr id="613" name="Rectangle 21"/>
          <p:cNvGrpSpPr/>
          <p:nvPr/>
        </p:nvGrpSpPr>
        <p:grpSpPr>
          <a:xfrm>
            <a:off x="1702293" y="2534473"/>
            <a:ext cx="4271281" cy="4166010"/>
            <a:chOff x="0" y="0"/>
            <a:chExt cx="4271279" cy="4166008"/>
          </a:xfrm>
        </p:grpSpPr>
        <p:sp>
          <p:nvSpPr>
            <p:cNvPr id="611" name="Rectangle"/>
            <p:cNvSpPr/>
            <p:nvPr/>
          </p:nvSpPr>
          <p:spPr>
            <a:xfrm>
              <a:off x="0" y="-1"/>
              <a:ext cx="4271280" cy="41660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2" name="En tant que……"/>
            <p:cNvSpPr txBox="1"/>
            <p:nvPr/>
          </p:nvSpPr>
          <p:spPr>
            <a:xfrm>
              <a:off x="0" y="-1"/>
              <a:ext cx="4271280" cy="3294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En tant que…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Je veux ...</a:t>
              </a:r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4000" b="1">
                  <a:solidFill>
                    <a:srgbClr val="FFFFFF"/>
                  </a:solidFill>
                </a:defRPr>
              </a:pPr>
              <a:r>
                <a:t>Pour ...</a:t>
              </a:r>
            </a:p>
          </p:txBody>
        </p:sp>
      </p:grp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itle 1"/>
          <p:cNvSpPr txBox="1">
            <a:spLocks noGrp="1"/>
          </p:cNvSpPr>
          <p:nvPr>
            <p:ph type="title"/>
          </p:nvPr>
        </p:nvSpPr>
        <p:spPr>
          <a:xfrm>
            <a:off x="-2" y="0"/>
            <a:ext cx="24523818" cy="108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618" name="Rectangle 9"/>
          <p:cNvGrpSpPr/>
          <p:nvPr/>
        </p:nvGrpSpPr>
        <p:grpSpPr>
          <a:xfrm>
            <a:off x="16716824" y="2799050"/>
            <a:ext cx="3665377" cy="4781913"/>
            <a:chOff x="0" y="0"/>
            <a:chExt cx="3665375" cy="4781911"/>
          </a:xfrm>
        </p:grpSpPr>
        <p:sp>
          <p:nvSpPr>
            <p:cNvPr id="616" name="Rectangle"/>
            <p:cNvSpPr/>
            <p:nvPr/>
          </p:nvSpPr>
          <p:spPr>
            <a:xfrm>
              <a:off x="0" y="0"/>
              <a:ext cx="3665376" cy="4781912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7" name="En tant que……"/>
            <p:cNvSpPr txBox="1"/>
            <p:nvPr/>
          </p:nvSpPr>
          <p:spPr>
            <a:xfrm>
              <a:off x="0" y="0"/>
              <a:ext cx="3665376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  <p:grpSp>
        <p:nvGrpSpPr>
          <p:cNvPr id="621" name="Rectangle 15"/>
          <p:cNvGrpSpPr/>
          <p:nvPr/>
        </p:nvGrpSpPr>
        <p:grpSpPr>
          <a:xfrm>
            <a:off x="8479049" y="2799050"/>
            <a:ext cx="3750683" cy="4781913"/>
            <a:chOff x="0" y="0"/>
            <a:chExt cx="3750681" cy="4781911"/>
          </a:xfrm>
        </p:grpSpPr>
        <p:sp>
          <p:nvSpPr>
            <p:cNvPr id="619" name="Rectangle"/>
            <p:cNvSpPr/>
            <p:nvPr/>
          </p:nvSpPr>
          <p:spPr>
            <a:xfrm>
              <a:off x="0" y="0"/>
              <a:ext cx="3750682" cy="478191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0" name="En tant que……"/>
            <p:cNvSpPr txBox="1"/>
            <p:nvPr/>
          </p:nvSpPr>
          <p:spPr>
            <a:xfrm>
              <a:off x="0" y="0"/>
              <a:ext cx="3750682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  <p:grpSp>
        <p:nvGrpSpPr>
          <p:cNvPr id="624" name="Rectangle 21"/>
          <p:cNvGrpSpPr/>
          <p:nvPr/>
        </p:nvGrpSpPr>
        <p:grpSpPr>
          <a:xfrm>
            <a:off x="304747" y="2799050"/>
            <a:ext cx="3687700" cy="4781913"/>
            <a:chOff x="0" y="0"/>
            <a:chExt cx="3687698" cy="4781911"/>
          </a:xfrm>
        </p:grpSpPr>
        <p:sp>
          <p:nvSpPr>
            <p:cNvPr id="622" name="Rectangle"/>
            <p:cNvSpPr/>
            <p:nvPr/>
          </p:nvSpPr>
          <p:spPr>
            <a:xfrm>
              <a:off x="-1" y="0"/>
              <a:ext cx="3687700" cy="478191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3" name="En tant que……"/>
            <p:cNvSpPr txBox="1"/>
            <p:nvPr/>
          </p:nvSpPr>
          <p:spPr>
            <a:xfrm>
              <a:off x="-1" y="0"/>
              <a:ext cx="3687700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  <p:grpSp>
        <p:nvGrpSpPr>
          <p:cNvPr id="627" name="Rectangle 22"/>
          <p:cNvGrpSpPr/>
          <p:nvPr/>
        </p:nvGrpSpPr>
        <p:grpSpPr>
          <a:xfrm>
            <a:off x="20555126" y="2799050"/>
            <a:ext cx="3665377" cy="4781913"/>
            <a:chOff x="0" y="0"/>
            <a:chExt cx="3665375" cy="4781911"/>
          </a:xfrm>
        </p:grpSpPr>
        <p:sp>
          <p:nvSpPr>
            <p:cNvPr id="625" name="Rectangle"/>
            <p:cNvSpPr/>
            <p:nvPr/>
          </p:nvSpPr>
          <p:spPr>
            <a:xfrm>
              <a:off x="0" y="0"/>
              <a:ext cx="3665376" cy="4781912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6" name="En tant que……"/>
            <p:cNvSpPr txBox="1"/>
            <p:nvPr/>
          </p:nvSpPr>
          <p:spPr>
            <a:xfrm>
              <a:off x="0" y="0"/>
              <a:ext cx="3665376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  <p:grpSp>
        <p:nvGrpSpPr>
          <p:cNvPr id="630" name="Rectangle 23"/>
          <p:cNvGrpSpPr/>
          <p:nvPr/>
        </p:nvGrpSpPr>
        <p:grpSpPr>
          <a:xfrm>
            <a:off x="12366321" y="2799050"/>
            <a:ext cx="3750683" cy="4781913"/>
            <a:chOff x="0" y="0"/>
            <a:chExt cx="3750681" cy="4781911"/>
          </a:xfrm>
        </p:grpSpPr>
        <p:sp>
          <p:nvSpPr>
            <p:cNvPr id="628" name="Rectangle"/>
            <p:cNvSpPr/>
            <p:nvPr/>
          </p:nvSpPr>
          <p:spPr>
            <a:xfrm>
              <a:off x="0" y="0"/>
              <a:ext cx="3750682" cy="478191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9" name="En tant que……"/>
            <p:cNvSpPr txBox="1"/>
            <p:nvPr/>
          </p:nvSpPr>
          <p:spPr>
            <a:xfrm>
              <a:off x="0" y="0"/>
              <a:ext cx="3750682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  <p:grpSp>
        <p:nvGrpSpPr>
          <p:cNvPr id="633" name="Rectangle 24"/>
          <p:cNvGrpSpPr/>
          <p:nvPr/>
        </p:nvGrpSpPr>
        <p:grpSpPr>
          <a:xfrm>
            <a:off x="4217071" y="2799050"/>
            <a:ext cx="3687700" cy="4781913"/>
            <a:chOff x="0" y="0"/>
            <a:chExt cx="3687698" cy="4781911"/>
          </a:xfrm>
        </p:grpSpPr>
        <p:sp>
          <p:nvSpPr>
            <p:cNvPr id="631" name="Rectangle"/>
            <p:cNvSpPr/>
            <p:nvPr/>
          </p:nvSpPr>
          <p:spPr>
            <a:xfrm>
              <a:off x="-1" y="0"/>
              <a:ext cx="3687700" cy="478191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2" name="En tant que……"/>
            <p:cNvSpPr txBox="1"/>
            <p:nvPr/>
          </p:nvSpPr>
          <p:spPr>
            <a:xfrm>
              <a:off x="-1" y="0"/>
              <a:ext cx="3687700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  <p:grpSp>
        <p:nvGrpSpPr>
          <p:cNvPr id="636" name="Rectangle 25"/>
          <p:cNvGrpSpPr/>
          <p:nvPr/>
        </p:nvGrpSpPr>
        <p:grpSpPr>
          <a:xfrm>
            <a:off x="16695948" y="8277269"/>
            <a:ext cx="3665377" cy="4781913"/>
            <a:chOff x="0" y="0"/>
            <a:chExt cx="3665375" cy="4781911"/>
          </a:xfrm>
        </p:grpSpPr>
        <p:sp>
          <p:nvSpPr>
            <p:cNvPr id="634" name="Rectangle"/>
            <p:cNvSpPr/>
            <p:nvPr/>
          </p:nvSpPr>
          <p:spPr>
            <a:xfrm>
              <a:off x="0" y="0"/>
              <a:ext cx="3665376" cy="4781912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5" name="En tant que……"/>
            <p:cNvSpPr txBox="1"/>
            <p:nvPr/>
          </p:nvSpPr>
          <p:spPr>
            <a:xfrm>
              <a:off x="0" y="0"/>
              <a:ext cx="3665376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  <p:grpSp>
        <p:nvGrpSpPr>
          <p:cNvPr id="639" name="Rectangle 26"/>
          <p:cNvGrpSpPr/>
          <p:nvPr/>
        </p:nvGrpSpPr>
        <p:grpSpPr>
          <a:xfrm>
            <a:off x="8458173" y="8277269"/>
            <a:ext cx="3750683" cy="4781913"/>
            <a:chOff x="0" y="0"/>
            <a:chExt cx="3750681" cy="4781911"/>
          </a:xfrm>
        </p:grpSpPr>
        <p:sp>
          <p:nvSpPr>
            <p:cNvPr id="637" name="Rectangle"/>
            <p:cNvSpPr/>
            <p:nvPr/>
          </p:nvSpPr>
          <p:spPr>
            <a:xfrm>
              <a:off x="0" y="0"/>
              <a:ext cx="3750682" cy="478191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8" name="En tant que……"/>
            <p:cNvSpPr txBox="1"/>
            <p:nvPr/>
          </p:nvSpPr>
          <p:spPr>
            <a:xfrm>
              <a:off x="0" y="0"/>
              <a:ext cx="3750682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  <p:grpSp>
        <p:nvGrpSpPr>
          <p:cNvPr id="642" name="Rectangle 27"/>
          <p:cNvGrpSpPr/>
          <p:nvPr/>
        </p:nvGrpSpPr>
        <p:grpSpPr>
          <a:xfrm>
            <a:off x="283871" y="8277269"/>
            <a:ext cx="3687700" cy="4781913"/>
            <a:chOff x="0" y="0"/>
            <a:chExt cx="3687698" cy="4781911"/>
          </a:xfrm>
        </p:grpSpPr>
        <p:sp>
          <p:nvSpPr>
            <p:cNvPr id="640" name="Rectangle"/>
            <p:cNvSpPr/>
            <p:nvPr/>
          </p:nvSpPr>
          <p:spPr>
            <a:xfrm>
              <a:off x="-1" y="0"/>
              <a:ext cx="3687700" cy="478191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1" name="En tant que……"/>
            <p:cNvSpPr txBox="1"/>
            <p:nvPr/>
          </p:nvSpPr>
          <p:spPr>
            <a:xfrm>
              <a:off x="-1" y="0"/>
              <a:ext cx="3687700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  <p:grpSp>
        <p:nvGrpSpPr>
          <p:cNvPr id="645" name="Rectangle 28"/>
          <p:cNvGrpSpPr/>
          <p:nvPr/>
        </p:nvGrpSpPr>
        <p:grpSpPr>
          <a:xfrm>
            <a:off x="20534250" y="8277269"/>
            <a:ext cx="3665377" cy="4781913"/>
            <a:chOff x="0" y="0"/>
            <a:chExt cx="3665375" cy="4781911"/>
          </a:xfrm>
        </p:grpSpPr>
        <p:sp>
          <p:nvSpPr>
            <p:cNvPr id="643" name="Rectangle"/>
            <p:cNvSpPr/>
            <p:nvPr/>
          </p:nvSpPr>
          <p:spPr>
            <a:xfrm>
              <a:off x="0" y="0"/>
              <a:ext cx="3665376" cy="4781912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4" name="En tant que……"/>
            <p:cNvSpPr txBox="1"/>
            <p:nvPr/>
          </p:nvSpPr>
          <p:spPr>
            <a:xfrm>
              <a:off x="0" y="0"/>
              <a:ext cx="3665376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  <p:grpSp>
        <p:nvGrpSpPr>
          <p:cNvPr id="648" name="Rectangle 29"/>
          <p:cNvGrpSpPr/>
          <p:nvPr/>
        </p:nvGrpSpPr>
        <p:grpSpPr>
          <a:xfrm>
            <a:off x="12345445" y="8277269"/>
            <a:ext cx="3750683" cy="4781913"/>
            <a:chOff x="0" y="0"/>
            <a:chExt cx="3750681" cy="4781911"/>
          </a:xfrm>
        </p:grpSpPr>
        <p:sp>
          <p:nvSpPr>
            <p:cNvPr id="646" name="Rectangle"/>
            <p:cNvSpPr/>
            <p:nvPr/>
          </p:nvSpPr>
          <p:spPr>
            <a:xfrm>
              <a:off x="0" y="0"/>
              <a:ext cx="3750682" cy="478191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7" name="En tant que……"/>
            <p:cNvSpPr txBox="1"/>
            <p:nvPr/>
          </p:nvSpPr>
          <p:spPr>
            <a:xfrm>
              <a:off x="0" y="0"/>
              <a:ext cx="3750682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  <p:grpSp>
        <p:nvGrpSpPr>
          <p:cNvPr id="651" name="Rectangle 30"/>
          <p:cNvGrpSpPr/>
          <p:nvPr/>
        </p:nvGrpSpPr>
        <p:grpSpPr>
          <a:xfrm>
            <a:off x="4196195" y="8277269"/>
            <a:ext cx="3687699" cy="4781913"/>
            <a:chOff x="0" y="0"/>
            <a:chExt cx="3687698" cy="4781911"/>
          </a:xfrm>
        </p:grpSpPr>
        <p:sp>
          <p:nvSpPr>
            <p:cNvPr id="649" name="Rectangle"/>
            <p:cNvSpPr/>
            <p:nvPr/>
          </p:nvSpPr>
          <p:spPr>
            <a:xfrm>
              <a:off x="-1" y="0"/>
              <a:ext cx="3687700" cy="478191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0" name="En tant que……"/>
            <p:cNvSpPr txBox="1"/>
            <p:nvPr/>
          </p:nvSpPr>
          <p:spPr>
            <a:xfrm>
              <a:off x="-1" y="0"/>
              <a:ext cx="3687700" cy="22032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 tant que…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Je veux ...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Pour ...</a:t>
              </a:r>
            </a:p>
          </p:txBody>
        </p:sp>
      </p:grp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Title 1"/>
          <p:cNvSpPr txBox="1">
            <a:spLocks noGrp="1"/>
          </p:cNvSpPr>
          <p:nvPr>
            <p:ph type="title"/>
          </p:nvPr>
        </p:nvSpPr>
        <p:spPr>
          <a:xfrm>
            <a:off x="-2" y="0"/>
            <a:ext cx="24523818" cy="108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Méthode…"/>
          <p:cNvSpPr txBox="1"/>
          <p:nvPr/>
        </p:nvSpPr>
        <p:spPr>
          <a:xfrm>
            <a:off x="813645" y="899160"/>
            <a:ext cx="10440389" cy="11790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>
              <a:defRPr sz="5400" b="1">
                <a:latin typeface="Open Sans"/>
                <a:ea typeface="Open Sans"/>
                <a:cs typeface="Open Sans"/>
                <a:sym typeface="Open Sans"/>
              </a:defRPr>
            </a:pPr>
            <a:r>
              <a:t>Méthode</a:t>
            </a:r>
          </a:p>
          <a:p>
            <a:pPr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Lors de la construction du persona, cette </a:t>
            </a:r>
            <a:r>
              <a:rPr b="1">
                <a:latin typeface="Open Sans"/>
                <a:ea typeface="Open Sans"/>
                <a:cs typeface="Open Sans"/>
                <a:sym typeface="Open Sans"/>
              </a:rPr>
              <a:t>personne fictive</a:t>
            </a:r>
            <a:r>
              <a:t> se voit assigner une </a:t>
            </a:r>
            <a:r>
              <a:rPr b="1">
                <a:latin typeface="Open Sans"/>
                <a:ea typeface="Open Sans"/>
                <a:cs typeface="Open Sans"/>
                <a:sym typeface="Open Sans"/>
              </a:rPr>
              <a:t>série d'attributs</a:t>
            </a:r>
            <a:r>
              <a:t> qui enrichissent son profil pour mieux exprimer les caractéristiques du groupe cible. </a:t>
            </a:r>
          </a:p>
          <a:p>
            <a:pPr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  <a:p>
            <a:pPr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Grâce à ces </a:t>
            </a:r>
            <a:r>
              <a:rPr b="1">
                <a:latin typeface="Open Sans"/>
                <a:ea typeface="Open Sans"/>
                <a:cs typeface="Open Sans"/>
                <a:sym typeface="Open Sans"/>
              </a:rPr>
              <a:t>caractéristiques</a:t>
            </a:r>
            <a:r>
              <a:t>, les équipes de conception (designers) créent des scénarios d'utilisation ou service tandis que les équipes commerciales définissent une stratégie de positionnement, de promotion ou de distribution.</a:t>
            </a:r>
          </a:p>
        </p:txBody>
      </p:sp>
      <p:sp>
        <p:nvSpPr>
          <p:cNvPr id="356" name="Les personas sont utilisés pour :…"/>
          <p:cNvSpPr txBox="1"/>
          <p:nvPr/>
        </p:nvSpPr>
        <p:spPr>
          <a:xfrm>
            <a:off x="13005646" y="1864360"/>
            <a:ext cx="10440388" cy="9326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Les personas sont utilisés pour :</a:t>
            </a:r>
          </a:p>
          <a:p>
            <a:pPr marL="1259999" indent="-1079999">
              <a:buSzPct val="100000"/>
              <a:buChar char="➡"/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conception de site web, application, logiciel, IOT</a:t>
            </a:r>
          </a:p>
          <a:p>
            <a:pPr marL="1259999" indent="-1079999">
              <a:buSzPct val="100000"/>
              <a:buChar char="➡"/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toute opération de communication digitale (on non) </a:t>
            </a:r>
          </a:p>
          <a:p>
            <a:pPr marL="1259999" indent="-1079999">
              <a:buSzPct val="100000"/>
              <a:buChar char="➡"/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amélioration de l'ergonomie des produits et services</a:t>
            </a:r>
          </a:p>
          <a:p>
            <a:pPr marL="1259999" indent="-1079999">
              <a:buSzPct val="100000"/>
              <a:buChar char="➡"/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réglage des fonctionnalité de produits technologiques</a:t>
            </a:r>
          </a:p>
          <a:p>
            <a:pPr marL="1259999" indent="-1079999">
              <a:buSzPct val="100000"/>
              <a:buChar char="➡"/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stratégie de promotion, pricing, distribution</a:t>
            </a:r>
          </a:p>
          <a:p>
            <a:pPr marL="1259999" indent="-1079999">
              <a:buSzPct val="100000"/>
              <a:buChar char="➡"/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scénario de vente, négociation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6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5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"/>
            <a:ext cx="23571200" cy="13482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47361" cy="13799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itle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PARCOURS</a:t>
            </a:r>
          </a:p>
        </p:txBody>
      </p:sp>
      <p:sp>
        <p:nvSpPr>
          <p:cNvPr id="664" name="Subtitle 4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6" name="Table"/>
          <p:cNvGraphicFramePr/>
          <p:nvPr/>
        </p:nvGraphicFramePr>
        <p:xfrm>
          <a:off x="1600200" y="1174750"/>
          <a:ext cx="20981492" cy="11191677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101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3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4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97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97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75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975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975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07947"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2450" spc="-1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Nom du Touchpoint /  Point de contact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3150" b="1" spc="-13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3150" b="1" spc="-13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3150" b="1" spc="-13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3150" b="1" spc="-13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3150" b="1" spc="-13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431800" algn="ctr"/>
                        </a:tabLst>
                        <a:defRPr sz="1800"/>
                      </a:pPr>
                      <a:r>
                        <a:rPr sz="3150" b="1" spc="-13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3150" b="1" spc="-13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3150" b="1" spc="-13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3150" b="1" spc="-13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9925"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2450" spc="-1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Channel / Canal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9925"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2450" spc="-1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Interaction du client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9925"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2450" spc="-1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Interaction de la marque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9925"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2450" spc="-1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Avis du client perçu par le client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9925"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2450" spc="-1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Décalage avec le positionnement voulu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9925">
                <a:tc>
                  <a:txBody>
                    <a:bodyPr/>
                    <a:lstStyle/>
                    <a:p>
                      <a:pPr algn="l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z="1800"/>
                      </a:pPr>
                      <a:r>
                        <a:rPr sz="2450" spc="-1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Solutions et propositions d’amélioration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450"/>
                      </a:pPr>
                      <a:endParaRPr/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Screenshot 2018-12-14 at 08.31.05.png" descr="Screenshot 2018-12-14 at 08.31.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119016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mightybytes.com"/>
          <p:cNvSpPr txBox="1"/>
          <p:nvPr/>
        </p:nvSpPr>
        <p:spPr>
          <a:xfrm>
            <a:off x="17394451" y="-1649"/>
            <a:ext cx="6989549" cy="10192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mightybytes.com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Méthode (suite)…"/>
          <p:cNvSpPr txBox="1"/>
          <p:nvPr/>
        </p:nvSpPr>
        <p:spPr>
          <a:xfrm>
            <a:off x="483445" y="391159"/>
            <a:ext cx="8891386" cy="10927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Méthode (suite)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il est nécessaire d’avoir des informations de qualité pour construire ses personas.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Qui est votre persona (BtoB ou BtoC) ? (prénom âge sexe photo CV GENXYZ …)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Quels sont les besoins, attentes, objectifs de chaque persona ?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Quels sont les problèmes, points de friction de chaque persona ?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Où trouver les informations de base ?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Les photos fictives peuvent être téléchargées sur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https://www.thispersondoesnotexist.com/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Votre CRM d’entreprise 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Les commerciaux de l’entreprise 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Certains éléments démographiques sont dans Google Analytics</a:t>
            </a:r>
          </a:p>
        </p:txBody>
      </p:sp>
      <p:sp>
        <p:nvSpPr>
          <p:cNvPr id="359" name="Points d’amélioration…"/>
          <p:cNvSpPr txBox="1"/>
          <p:nvPr/>
        </p:nvSpPr>
        <p:spPr>
          <a:xfrm>
            <a:off x="10540358" y="200659"/>
            <a:ext cx="13667676" cy="12717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Points d’amélioration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Pour améliorer un persona, il est possible de lancer une phase de recueil d’informations sur l’échantillon cible (sondages, interviews…)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Cooper (2004) propose par exemple de se focaliser sur ces cinq types de variables :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Activités – Ce que l’utilisateur fait, à quelle fréquence et dans quel volume.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Attitudes – Ce que l’utilisateur pense du domaine du produit.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Aptitudes – Quelle formation l’utilisateur a et sa capacité d’apprentissage.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Motivation – Pourquoi l’utilisateur est-il engagé dans le domaine du produit.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Compétences – Les capacités de l’utilisateur par rapport au domaine et aux technologies.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Pour convertir un persona, il faut comprendre son parcours utilisateur :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1 – Les leviers qui vont lui permettre de vous connaitre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2 – Les étapes réalisées depuis ces leviers jusqu’à vos formulaires (page d’atterrissage, navigation et page final)</a:t>
            </a:r>
          </a:p>
          <a:p>
            <a:pPr>
              <a:defRPr sz="35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3 – La finalité de son parcours (Vers quel objectif se rend-il ?)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21408">
              <a:defRPr sz="9222"/>
            </a:lvl1pPr>
          </a:lstStyle>
          <a:p>
            <a:r>
              <a:t>Millennials</a:t>
            </a:r>
          </a:p>
        </p:txBody>
      </p:sp>
      <p:pic>
        <p:nvPicPr>
          <p:cNvPr id="36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6378" y="10023249"/>
            <a:ext cx="4847437" cy="4179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63082" y="10031949"/>
            <a:ext cx="6786411" cy="3684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15514" y="9976067"/>
            <a:ext cx="6569680" cy="3795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65536" y="9976067"/>
            <a:ext cx="7755899" cy="3795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41104" y="10026350"/>
            <a:ext cx="5178363" cy="3745527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Content Placeholder 1"/>
          <p:cNvSpPr txBox="1">
            <a:spLocks noGrp="1"/>
          </p:cNvSpPr>
          <p:nvPr>
            <p:ph type="body" idx="4294967295"/>
          </p:nvPr>
        </p:nvSpPr>
        <p:spPr>
          <a:xfrm>
            <a:off x="1219199" y="1507066"/>
            <a:ext cx="21945601" cy="10515601"/>
          </a:xfrm>
          <a:prstGeom prst="rect">
            <a:avLst/>
          </a:prstGeom>
        </p:spPr>
        <p:txBody>
          <a:bodyPr lIns="121919" tIns="121919" rIns="121919" bIns="121919">
            <a:noAutofit/>
          </a:bodyPr>
          <a:lstStyle/>
          <a:p>
            <a:pPr marL="0" indent="0" defTabSz="2438400">
              <a:lnSpc>
                <a:spcPts val="7200"/>
              </a:lnSpc>
              <a:spcBef>
                <a:spcPts val="1500"/>
              </a:spcBef>
              <a:buSzTx/>
              <a:buFontTx/>
              <a:buNone/>
              <a:defRPr sz="8000">
                <a:solidFill>
                  <a:srgbClr val="A7A7A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Lost … Greatest … Silent … </a:t>
            </a:r>
          </a:p>
          <a:p>
            <a:pPr marL="0" indent="0" defTabSz="2438400">
              <a:lnSpc>
                <a:spcPts val="7200"/>
              </a:lnSpc>
              <a:spcBef>
                <a:spcPts val="1500"/>
              </a:spcBef>
              <a:buSzTx/>
              <a:buFontTx/>
              <a:buNone/>
              <a:defRPr>
                <a:solidFill>
                  <a:srgbClr val="2A7695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6400"/>
              <a:t>BabyBoomer </a:t>
            </a:r>
            <a:r>
              <a:rPr sz="2600"/>
              <a:t>(1940 - 1965 +/- 6 ans)</a:t>
            </a:r>
          </a:p>
          <a:p>
            <a:pPr marL="0" indent="0" defTabSz="2438400">
              <a:lnSpc>
                <a:spcPts val="7200"/>
              </a:lnSpc>
              <a:spcBef>
                <a:spcPts val="2100"/>
              </a:spcBef>
              <a:buSzTx/>
              <a:buFontTx/>
              <a:buNone/>
              <a:defRPr sz="7600">
                <a:solidFill>
                  <a:srgbClr val="FF26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6400"/>
              <a:t>GenX</a:t>
            </a:r>
            <a:r>
              <a:t> </a:t>
            </a:r>
            <a:r>
              <a:rPr sz="2800"/>
              <a:t>(1955 1985    +/- 8 ans)</a:t>
            </a:r>
          </a:p>
          <a:p>
            <a:pPr marL="0" indent="0" defTabSz="2438400">
              <a:lnSpc>
                <a:spcPts val="7200"/>
              </a:lnSpc>
              <a:spcBef>
                <a:spcPts val="2100"/>
              </a:spcBef>
              <a:buSzTx/>
              <a:buFontTx/>
              <a:buNone/>
              <a:defRPr sz="8000">
                <a:solidFill>
                  <a:srgbClr val="604A7B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GenY = </a:t>
            </a:r>
            <a:r>
              <a:rPr sz="5000"/>
              <a:t>Millennials</a:t>
            </a:r>
            <a:r>
              <a:t> </a:t>
            </a:r>
            <a:r>
              <a:rPr sz="2800"/>
              <a:t>(1979 1999   +/- 5 ans)</a:t>
            </a:r>
          </a:p>
          <a:p>
            <a:pPr marL="0" indent="0" defTabSz="2438400">
              <a:lnSpc>
                <a:spcPts val="7200"/>
              </a:lnSpc>
              <a:spcBef>
                <a:spcPts val="2100"/>
              </a:spcBef>
              <a:buSzTx/>
              <a:buFontTx/>
              <a:buNone/>
              <a:defRPr sz="8000">
                <a:solidFill>
                  <a:srgbClr val="F7964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GenZ</a:t>
            </a:r>
            <a:r>
              <a:rPr sz="5000"/>
              <a:t> = Digital Natives = GEN C  </a:t>
            </a:r>
            <a:r>
              <a:rPr sz="2800"/>
              <a:t>(1994 2007  +/- 4 ans)</a:t>
            </a:r>
          </a:p>
          <a:p>
            <a:pPr marL="0" indent="0" defTabSz="2438400">
              <a:lnSpc>
                <a:spcPts val="7200"/>
              </a:lnSpc>
              <a:spcBef>
                <a:spcPts val="2100"/>
              </a:spcBef>
              <a:buSzTx/>
              <a:buFontTx/>
              <a:buNone/>
              <a:defRPr sz="8000">
                <a:solidFill>
                  <a:srgbClr val="F7964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A7A7A7"/>
                </a:solidFill>
              </a:rPr>
              <a:t>alphaGEN ?</a:t>
            </a:r>
            <a:r>
              <a:rPr sz="4800">
                <a:solidFill>
                  <a:srgbClr val="A7A7A7"/>
                </a:solidFill>
              </a:rPr>
              <a:t> = 2008 - 2020 ?</a:t>
            </a:r>
            <a:r>
              <a:rPr sz="2800"/>
              <a:t> </a:t>
            </a:r>
          </a:p>
          <a:p>
            <a:pPr marL="0" indent="0" defTabSz="2438400">
              <a:lnSpc>
                <a:spcPts val="7200"/>
              </a:lnSpc>
              <a:spcBef>
                <a:spcPts val="2100"/>
              </a:spcBef>
              <a:buSzTx/>
              <a:buFontTx/>
              <a:buNone/>
              <a:defRPr sz="8000">
                <a:solidFill>
                  <a:srgbClr val="C2D6DB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SingularityGeneration ?? 2018 - 2030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121408">
              <a:defRPr sz="9222"/>
            </a:pPr>
            <a:endParaRPr/>
          </a:p>
        </p:txBody>
      </p:sp>
      <p:pic>
        <p:nvPicPr>
          <p:cNvPr id="370" name="buyer-journey.jpg" descr="buyer-journe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5555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Jean-Luc</a:t>
            </a:r>
          </a:p>
        </p:txBody>
      </p:sp>
      <p:sp>
        <p:nvSpPr>
          <p:cNvPr id="373" name="Espace réservé du contenu 2"/>
          <p:cNvSpPr txBox="1">
            <a:spLocks noGrp="1"/>
          </p:cNvSpPr>
          <p:nvPr>
            <p:ph type="body" sz="quarter" idx="1"/>
          </p:nvPr>
        </p:nvSpPr>
        <p:spPr>
          <a:xfrm>
            <a:off x="239058" y="8935029"/>
            <a:ext cx="6308779" cy="4793974"/>
          </a:xfrm>
          <a:prstGeom prst="rect">
            <a:avLst/>
          </a:prstGeom>
        </p:spPr>
        <p:txBody>
          <a:bodyPr/>
          <a:lstStyle/>
          <a:p>
            <a:r>
              <a:t>Jean Luc 36 ans est pilote de ligne depuis 3 ans dans une compagnie low cost européenne.</a:t>
            </a:r>
            <a:br/>
            <a:r>
              <a:t>Il trouve que sa vie manque de sens, de variété et d’originalité.</a:t>
            </a:r>
          </a:p>
        </p:txBody>
      </p:sp>
      <p:pic>
        <p:nvPicPr>
          <p:cNvPr id="374" name="Espace réservé du contenu 6" descr="Espace réservé du contenu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058" y="1620818"/>
            <a:ext cx="4142862" cy="4748577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Espace réservé du contenu 4"/>
          <p:cNvSpPr txBox="1"/>
          <p:nvPr/>
        </p:nvSpPr>
        <p:spPr>
          <a:xfrm>
            <a:off x="239058" y="6393758"/>
            <a:ext cx="5281742" cy="33032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>
              <a:lnSpc>
                <a:spcPct val="81000"/>
              </a:lnSpc>
              <a:spcBef>
                <a:spcPts val="2000"/>
              </a:spcBef>
              <a:defRPr sz="3200" i="1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« J’ai un beau métier, mais mes priorités sont ailleurs. Mon employeur n’est pas mon seul centre d’intérêt »</a:t>
            </a:r>
          </a:p>
        </p:txBody>
      </p:sp>
      <p:sp>
        <p:nvSpPr>
          <p:cNvPr id="376" name="Espace réservé du texte 5"/>
          <p:cNvSpPr txBox="1"/>
          <p:nvPr/>
        </p:nvSpPr>
        <p:spPr>
          <a:xfrm>
            <a:off x="7011844" y="1904999"/>
            <a:ext cx="9476726" cy="114268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r>
              <a:t>Nom 	Jean-Luc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r>
              <a:t>Age 	36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r>
              <a:t>Vie à	Paris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r>
              <a:t>Avec	Jeanne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r>
              <a:t>	Sans enfant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r>
              <a:t>Education	Supérieure (ingénieur école promo …)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r>
              <a:t>CV 	pilote entreprise 1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r>
              <a:t>	Pilote entreprise 2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r>
              <a:t>Passionné d’aviation et de modèle réduits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r>
              <a:t>Passionné de races de chiens et de voyages en Asie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endParaRPr/>
          </a:p>
          <a:p>
            <a:pPr>
              <a:lnSpc>
                <a:spcPct val="90000"/>
              </a:lnSpc>
              <a:spcBef>
                <a:spcPts val="400"/>
              </a:spcBef>
              <a:defRPr sz="3200">
                <a:solidFill>
                  <a:srgbClr val="262626"/>
                </a:solidFill>
              </a:defRPr>
            </a:pPr>
            <a:r>
              <a:t>USER STORY / PAIN POINT / PROBLÈME</a:t>
            </a:r>
          </a:p>
        </p:txBody>
      </p:sp>
      <p:sp>
        <p:nvSpPr>
          <p:cNvPr id="377" name="Rectangle 16"/>
          <p:cNvSpPr/>
          <p:nvPr/>
        </p:nvSpPr>
        <p:spPr>
          <a:xfrm>
            <a:off x="19083666" y="2351167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Rectangle 17"/>
          <p:cNvSpPr/>
          <p:nvPr/>
        </p:nvSpPr>
        <p:spPr>
          <a:xfrm>
            <a:off x="20235978" y="4293344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9" name="Rectangle 22"/>
          <p:cNvSpPr/>
          <p:nvPr/>
        </p:nvSpPr>
        <p:spPr>
          <a:xfrm>
            <a:off x="21796385" y="6172544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0" name="Rectangle 23"/>
          <p:cNvSpPr/>
          <p:nvPr/>
        </p:nvSpPr>
        <p:spPr>
          <a:xfrm>
            <a:off x="19222519" y="8051744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1" name="Rectangle 24"/>
          <p:cNvSpPr/>
          <p:nvPr/>
        </p:nvSpPr>
        <p:spPr>
          <a:xfrm>
            <a:off x="22778519" y="9930944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2" name="Rectangle 25"/>
          <p:cNvSpPr/>
          <p:nvPr/>
        </p:nvSpPr>
        <p:spPr>
          <a:xfrm>
            <a:off x="19832119" y="11915103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ZoneTexte 12"/>
          <p:cNvSpPr txBox="1"/>
          <p:nvPr/>
        </p:nvSpPr>
        <p:spPr>
          <a:xfrm>
            <a:off x="17489388" y="1719373"/>
            <a:ext cx="179101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Revenus</a:t>
            </a:r>
          </a:p>
        </p:txBody>
      </p:sp>
      <p:sp>
        <p:nvSpPr>
          <p:cNvPr id="384" name="ZoneTexte 29"/>
          <p:cNvSpPr txBox="1"/>
          <p:nvPr/>
        </p:nvSpPr>
        <p:spPr>
          <a:xfrm>
            <a:off x="17478027" y="3648111"/>
            <a:ext cx="973853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Ville</a:t>
            </a:r>
          </a:p>
        </p:txBody>
      </p:sp>
      <p:sp>
        <p:nvSpPr>
          <p:cNvPr id="385" name="ZoneTexte 38"/>
          <p:cNvSpPr txBox="1"/>
          <p:nvPr/>
        </p:nvSpPr>
        <p:spPr>
          <a:xfrm>
            <a:off x="17475987" y="5508845"/>
            <a:ext cx="238236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Fréquences</a:t>
            </a:r>
          </a:p>
        </p:txBody>
      </p:sp>
      <p:sp>
        <p:nvSpPr>
          <p:cNvPr id="386" name="ZoneTexte 45"/>
          <p:cNvSpPr txBox="1"/>
          <p:nvPr/>
        </p:nvSpPr>
        <p:spPr>
          <a:xfrm>
            <a:off x="17464628" y="7479568"/>
            <a:ext cx="356346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Niveau Technique</a:t>
            </a:r>
          </a:p>
        </p:txBody>
      </p:sp>
      <p:sp>
        <p:nvSpPr>
          <p:cNvPr id="387" name="ZoneTexte 54"/>
          <p:cNvSpPr txBox="1"/>
          <p:nvPr/>
        </p:nvSpPr>
        <p:spPr>
          <a:xfrm>
            <a:off x="17462585" y="9403277"/>
            <a:ext cx="2773681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Usage mobile</a:t>
            </a:r>
          </a:p>
        </p:txBody>
      </p:sp>
      <p:sp>
        <p:nvSpPr>
          <p:cNvPr id="388" name="ZoneTexte 61"/>
          <p:cNvSpPr txBox="1"/>
          <p:nvPr/>
        </p:nvSpPr>
        <p:spPr>
          <a:xfrm>
            <a:off x="17451227" y="11332016"/>
            <a:ext cx="2206745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Know How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itle 1"/>
          <p:cNvSpPr txBox="1">
            <a:spLocks noGrp="1"/>
          </p:cNvSpPr>
          <p:nvPr>
            <p:ph type="title"/>
          </p:nvPr>
        </p:nvSpPr>
        <p:spPr>
          <a:xfrm>
            <a:off x="-88387" y="-10456"/>
            <a:ext cx="24499106" cy="1368822"/>
          </a:xfrm>
          <a:prstGeom prst="rect">
            <a:avLst/>
          </a:prstGeom>
        </p:spPr>
        <p:txBody>
          <a:bodyPr/>
          <a:lstStyle/>
          <a:p>
            <a:r>
              <a:t>Nom de la carte persona</a:t>
            </a:r>
          </a:p>
        </p:txBody>
      </p:sp>
      <p:sp>
        <p:nvSpPr>
          <p:cNvPr id="39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95415" y="10244810"/>
            <a:ext cx="6772676" cy="3087103"/>
          </a:xfrm>
          <a:prstGeom prst="rect">
            <a:avLst/>
          </a:prstGeom>
        </p:spPr>
        <p:txBody>
          <a:bodyPr/>
          <a:lstStyle/>
          <a:p>
            <a:r>
              <a:t>Résumé …</a:t>
            </a:r>
          </a:p>
        </p:txBody>
      </p:sp>
      <p:sp>
        <p:nvSpPr>
          <p:cNvPr id="392" name="Content Placeholder 4"/>
          <p:cNvSpPr txBox="1"/>
          <p:nvPr/>
        </p:nvSpPr>
        <p:spPr>
          <a:xfrm>
            <a:off x="395415" y="6627669"/>
            <a:ext cx="6772676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pPr>
              <a:lnSpc>
                <a:spcPct val="90000"/>
              </a:lnSpc>
              <a:spcBef>
                <a:spcPts val="2000"/>
              </a:spcBef>
              <a:defRPr i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 Citation …</a:t>
            </a:r>
          </a:p>
        </p:txBody>
      </p:sp>
      <p:sp>
        <p:nvSpPr>
          <p:cNvPr id="393" name="Text Placeholder 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600"/>
            </a:pPr>
            <a:r>
              <a:t>Texte à saisir …</a:t>
            </a:r>
          </a:p>
        </p:txBody>
      </p:sp>
      <p:sp>
        <p:nvSpPr>
          <p:cNvPr id="394" name="Triangle 8"/>
          <p:cNvSpPr/>
          <p:nvPr/>
        </p:nvSpPr>
        <p:spPr>
          <a:xfrm rot="10800000">
            <a:off x="19903037" y="2391025"/>
            <a:ext cx="453643" cy="272909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395" name="Triangle 9"/>
          <p:cNvSpPr/>
          <p:nvPr/>
        </p:nvSpPr>
        <p:spPr>
          <a:xfrm rot="10800000">
            <a:off x="20207837" y="4097109"/>
            <a:ext cx="453643" cy="272910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396" name="Triangle 10"/>
          <p:cNvSpPr/>
          <p:nvPr/>
        </p:nvSpPr>
        <p:spPr>
          <a:xfrm rot="10800000">
            <a:off x="20512637" y="5850702"/>
            <a:ext cx="453643" cy="272909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397" name="Triangle 11"/>
          <p:cNvSpPr/>
          <p:nvPr/>
        </p:nvSpPr>
        <p:spPr>
          <a:xfrm rot="10800000">
            <a:off x="20817437" y="7604293"/>
            <a:ext cx="453643" cy="272910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398" name="Triangle 12"/>
          <p:cNvSpPr/>
          <p:nvPr/>
        </p:nvSpPr>
        <p:spPr>
          <a:xfrm rot="10800000">
            <a:off x="21122237" y="9357886"/>
            <a:ext cx="453643" cy="272909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399" name="Triangle 13"/>
          <p:cNvSpPr/>
          <p:nvPr/>
        </p:nvSpPr>
        <p:spPr>
          <a:xfrm rot="10800000">
            <a:off x="21427037" y="11111478"/>
            <a:ext cx="453643" cy="272909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1244</Words>
  <Application>Microsoft Macintosh PowerPoint</Application>
  <PresentationFormat>Custom</PresentationFormat>
  <Paragraphs>367</Paragraphs>
  <Slides>44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Avenir Book</vt:lpstr>
      <vt:lpstr>Avenir Heavy</vt:lpstr>
      <vt:lpstr>Calibri</vt:lpstr>
      <vt:lpstr>Calibri Light</vt:lpstr>
      <vt:lpstr>Helvetica Neue</vt:lpstr>
      <vt:lpstr>Open Sans</vt:lpstr>
      <vt:lpstr>Open Sans Light</vt:lpstr>
      <vt:lpstr>Office Theme</vt:lpstr>
      <vt:lpstr>PERSONA + USER STORY + Parcours client (customer journey)</vt:lpstr>
      <vt:lpstr>PERSONA</vt:lpstr>
      <vt:lpstr>PowerPoint Presentation</vt:lpstr>
      <vt:lpstr>PowerPoint Presentation</vt:lpstr>
      <vt:lpstr>PowerPoint Presentation</vt:lpstr>
      <vt:lpstr>Millennials</vt:lpstr>
      <vt:lpstr>PowerPoint Presentation</vt:lpstr>
      <vt:lpstr> Jean-Luc</vt:lpstr>
      <vt:lpstr>Nom de la carte persona</vt:lpstr>
      <vt:lpstr>Mr PARK</vt:lpstr>
      <vt:lpstr>BOB</vt:lpstr>
      <vt:lpstr>JOHN</vt:lpstr>
      <vt:lpstr>Marie Eve</vt:lpstr>
      <vt:lpstr>Cristella</vt:lpstr>
      <vt:lpstr>PERSONA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USER STORY</vt:lpstr>
      <vt:lpstr>User Stories  (US)</vt:lpstr>
      <vt:lpstr>Exemple de user stories</vt:lpstr>
      <vt:lpstr>PowerPoint Presentation</vt:lpstr>
      <vt:lpstr>PowerPoint Presentation</vt:lpstr>
      <vt:lpstr>PowerPoint Presentation</vt:lpstr>
      <vt:lpstr>PowerPoint Presentation</vt:lpstr>
      <vt:lpstr>PARCOURS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 + USER STORY + Parcours client (customer journey)</dc:title>
  <cp:lastModifiedBy>HK</cp:lastModifiedBy>
  <cp:revision>1</cp:revision>
  <dcterms:modified xsi:type="dcterms:W3CDTF">2019-03-17T15:23:37Z</dcterms:modified>
</cp:coreProperties>
</file>